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5" r:id="rId6"/>
    <p:sldId id="271" r:id="rId7"/>
    <p:sldId id="266" r:id="rId8"/>
    <p:sldId id="269" r:id="rId9"/>
    <p:sldId id="264" r:id="rId10"/>
    <p:sldId id="272" r:id="rId11"/>
    <p:sldId id="273" r:id="rId12"/>
    <p:sldId id="274" r:id="rId13"/>
    <p:sldId id="280" r:id="rId14"/>
    <p:sldId id="281" r:id="rId15"/>
    <p:sldId id="290" r:id="rId16"/>
    <p:sldId id="283"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FF8C86-6D3A-419D-A6E9-0889DCC9E5D7}" name="Layla Howe" initials="LH" userId="S::uqlhowe1@uq.edu.au::ff979550-7d1a-4eb9-bd7a-a8a672770d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50242"/>
  </p:normalViewPr>
  <p:slideViewPr>
    <p:cSldViewPr snapToGrid="0">
      <p:cViewPr varScale="1">
        <p:scale>
          <a:sx n="50" d="100"/>
          <a:sy n="50" d="100"/>
        </p:scale>
        <p:origin x="27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44E8A-FAB9-3A4D-9438-C8618F5C606D}" type="doc">
      <dgm:prSet loTypeId="urn:microsoft.com/office/officeart/2005/8/layout/chart3" loCatId="" qsTypeId="urn:microsoft.com/office/officeart/2005/8/quickstyle/simple1" qsCatId="simple" csTypeId="urn:microsoft.com/office/officeart/2005/8/colors/colorful1" csCatId="colorful" phldr="1"/>
      <dgm:spPr/>
    </dgm:pt>
    <dgm:pt modelId="{FB726795-75FB-A144-A6ED-8A9C5DDECE67}">
      <dgm:prSet phldrT="[Text]" custT="1"/>
      <dgm:spPr/>
      <dgm:t>
        <a:bodyPr/>
        <a:lstStyle/>
        <a:p>
          <a:r>
            <a:rPr lang="en-GB" sz="2200" dirty="0"/>
            <a:t>-Analytical capability</a:t>
          </a:r>
        </a:p>
        <a:p>
          <a:r>
            <a:rPr lang="en-GB" sz="2200" dirty="0"/>
            <a:t>-Instrumental capacity</a:t>
          </a:r>
        </a:p>
        <a:p>
          <a:r>
            <a:rPr lang="en-GB" sz="2200" dirty="0"/>
            <a:t>-High performance</a:t>
          </a:r>
        </a:p>
      </dgm:t>
    </dgm:pt>
    <dgm:pt modelId="{002181F6-B627-D144-9A1D-4BA72540182E}" type="parTrans" cxnId="{1455F0AD-076B-4F41-A20F-78EA22F507E1}">
      <dgm:prSet/>
      <dgm:spPr/>
      <dgm:t>
        <a:bodyPr/>
        <a:lstStyle/>
        <a:p>
          <a:endParaRPr lang="en-GB" sz="2200"/>
        </a:p>
      </dgm:t>
    </dgm:pt>
    <dgm:pt modelId="{7FCE801A-4C45-0B43-8DD8-A56F66596F38}" type="sibTrans" cxnId="{1455F0AD-076B-4F41-A20F-78EA22F507E1}">
      <dgm:prSet/>
      <dgm:spPr/>
      <dgm:t>
        <a:bodyPr/>
        <a:lstStyle/>
        <a:p>
          <a:endParaRPr lang="en-GB" sz="2200"/>
        </a:p>
      </dgm:t>
    </dgm:pt>
    <dgm:pt modelId="{5142B9FF-7563-3344-8D64-BAB5212C438C}">
      <dgm:prSet phldrT="[Text]" custT="1"/>
      <dgm:spPr/>
      <dgm:t>
        <a:bodyPr/>
        <a:lstStyle/>
        <a:p>
          <a:r>
            <a:rPr lang="en-GB" sz="2200" dirty="0"/>
            <a:t>-Listening</a:t>
          </a:r>
        </a:p>
        <a:p>
          <a:r>
            <a:rPr lang="en-GB" sz="2200" dirty="0"/>
            <a:t>-Responsiveness</a:t>
          </a:r>
        </a:p>
        <a:p>
          <a:r>
            <a:rPr lang="en-GB" sz="2200" dirty="0"/>
            <a:t>-Even-handedness</a:t>
          </a:r>
        </a:p>
      </dgm:t>
    </dgm:pt>
    <dgm:pt modelId="{4725A514-2C78-4449-A77A-7AF8244698F0}" type="parTrans" cxnId="{773731D7-E7FE-BF49-8A33-5C144B2091E8}">
      <dgm:prSet/>
      <dgm:spPr/>
      <dgm:t>
        <a:bodyPr/>
        <a:lstStyle/>
        <a:p>
          <a:endParaRPr lang="en-GB" sz="2200"/>
        </a:p>
      </dgm:t>
    </dgm:pt>
    <dgm:pt modelId="{8C4BAA75-7E88-4D4C-820E-1418E7ADD468}" type="sibTrans" cxnId="{773731D7-E7FE-BF49-8A33-5C144B2091E8}">
      <dgm:prSet/>
      <dgm:spPr/>
      <dgm:t>
        <a:bodyPr/>
        <a:lstStyle/>
        <a:p>
          <a:endParaRPr lang="en-GB" sz="2200"/>
        </a:p>
      </dgm:t>
    </dgm:pt>
    <dgm:pt modelId="{1FEE1ADE-F126-3B4F-B3BE-1FFAD0A2E387}">
      <dgm:prSet phldrT="[Text]" custT="1"/>
      <dgm:spPr/>
      <dgm:t>
        <a:bodyPr/>
        <a:lstStyle/>
        <a:p>
          <a:r>
            <a:rPr lang="en-GB" sz="2200" dirty="0"/>
            <a:t>-Fidelity to law</a:t>
          </a:r>
        </a:p>
        <a:p>
          <a:r>
            <a:rPr lang="en-GB" sz="2200" dirty="0"/>
            <a:t>-Respect for democracy</a:t>
          </a:r>
        </a:p>
        <a:p>
          <a:r>
            <a:rPr lang="en-GB" sz="2200" dirty="0"/>
            <a:t>-Commitment to public interest</a:t>
          </a:r>
        </a:p>
      </dgm:t>
    </dgm:pt>
    <dgm:pt modelId="{640FB536-9123-4140-BE05-1978AAA8AF22}" type="parTrans" cxnId="{7EAF2740-A36D-C743-8D21-D7A1469E25EA}">
      <dgm:prSet/>
      <dgm:spPr/>
      <dgm:t>
        <a:bodyPr/>
        <a:lstStyle/>
        <a:p>
          <a:endParaRPr lang="en-GB" sz="2200"/>
        </a:p>
      </dgm:t>
    </dgm:pt>
    <dgm:pt modelId="{B4A830B3-DE79-6D40-9BB6-9C00F79E946C}" type="sibTrans" cxnId="{7EAF2740-A36D-C743-8D21-D7A1469E25EA}">
      <dgm:prSet/>
      <dgm:spPr/>
      <dgm:t>
        <a:bodyPr/>
        <a:lstStyle/>
        <a:p>
          <a:endParaRPr lang="en-GB" sz="2200"/>
        </a:p>
      </dgm:t>
    </dgm:pt>
    <dgm:pt modelId="{CCAB72E0-29E8-EA47-B5CC-2D99E70BE678}" type="pres">
      <dgm:prSet presAssocID="{E5344E8A-FAB9-3A4D-9438-C8618F5C606D}" presName="compositeShape" presStyleCnt="0">
        <dgm:presLayoutVars>
          <dgm:chMax val="7"/>
          <dgm:dir/>
          <dgm:resizeHandles val="exact"/>
        </dgm:presLayoutVars>
      </dgm:prSet>
      <dgm:spPr/>
    </dgm:pt>
    <dgm:pt modelId="{FDD1A188-D319-C34C-B861-F59CF9F66639}" type="pres">
      <dgm:prSet presAssocID="{E5344E8A-FAB9-3A4D-9438-C8618F5C606D}" presName="wedge1" presStyleLbl="node1" presStyleIdx="0" presStyleCnt="3" custLinFactNeighborX="-5621" custLinFactNeighborY="3327"/>
      <dgm:spPr/>
    </dgm:pt>
    <dgm:pt modelId="{DE3D0763-F085-EA40-9FCC-BDD42532E1B9}" type="pres">
      <dgm:prSet presAssocID="{E5344E8A-FAB9-3A4D-9438-C8618F5C606D}" presName="wedge1Tx" presStyleLbl="node1" presStyleIdx="0" presStyleCnt="3">
        <dgm:presLayoutVars>
          <dgm:chMax val="0"/>
          <dgm:chPref val="0"/>
          <dgm:bulletEnabled val="1"/>
        </dgm:presLayoutVars>
      </dgm:prSet>
      <dgm:spPr/>
    </dgm:pt>
    <dgm:pt modelId="{9D9658F9-84FB-1744-AA0E-5C58AD224E6A}" type="pres">
      <dgm:prSet presAssocID="{E5344E8A-FAB9-3A4D-9438-C8618F5C606D}" presName="wedge2" presStyleLbl="node1" presStyleIdx="1" presStyleCnt="3"/>
      <dgm:spPr/>
    </dgm:pt>
    <dgm:pt modelId="{03036E76-D874-3146-A75C-6EA36178DCA0}" type="pres">
      <dgm:prSet presAssocID="{E5344E8A-FAB9-3A4D-9438-C8618F5C606D}" presName="wedge2Tx" presStyleLbl="node1" presStyleIdx="1" presStyleCnt="3">
        <dgm:presLayoutVars>
          <dgm:chMax val="0"/>
          <dgm:chPref val="0"/>
          <dgm:bulletEnabled val="1"/>
        </dgm:presLayoutVars>
      </dgm:prSet>
      <dgm:spPr/>
    </dgm:pt>
    <dgm:pt modelId="{2ECF69EA-0A8A-4547-BF50-238950DE03BC}" type="pres">
      <dgm:prSet presAssocID="{E5344E8A-FAB9-3A4D-9438-C8618F5C606D}" presName="wedge3" presStyleLbl="node1" presStyleIdx="2" presStyleCnt="3"/>
      <dgm:spPr/>
    </dgm:pt>
    <dgm:pt modelId="{1A21C66D-F776-4941-A1CC-2B58652A017F}" type="pres">
      <dgm:prSet presAssocID="{E5344E8A-FAB9-3A4D-9438-C8618F5C606D}" presName="wedge3Tx" presStyleLbl="node1" presStyleIdx="2" presStyleCnt="3">
        <dgm:presLayoutVars>
          <dgm:chMax val="0"/>
          <dgm:chPref val="0"/>
          <dgm:bulletEnabled val="1"/>
        </dgm:presLayoutVars>
      </dgm:prSet>
      <dgm:spPr/>
    </dgm:pt>
  </dgm:ptLst>
  <dgm:cxnLst>
    <dgm:cxn modelId="{2A2B3C0C-B985-BA4D-95F7-AA49E9B506BC}" type="presOf" srcId="{5142B9FF-7563-3344-8D64-BAB5212C438C}" destId="{03036E76-D874-3146-A75C-6EA36178DCA0}" srcOrd="1" destOrd="0" presId="urn:microsoft.com/office/officeart/2005/8/layout/chart3"/>
    <dgm:cxn modelId="{53B1BD0F-32A0-1A40-823D-5A2A647BB44F}" type="presOf" srcId="{1FEE1ADE-F126-3B4F-B3BE-1FFAD0A2E387}" destId="{1A21C66D-F776-4941-A1CC-2B58652A017F}" srcOrd="1" destOrd="0" presId="urn:microsoft.com/office/officeart/2005/8/layout/chart3"/>
    <dgm:cxn modelId="{7EAF2740-A36D-C743-8D21-D7A1469E25EA}" srcId="{E5344E8A-FAB9-3A4D-9438-C8618F5C606D}" destId="{1FEE1ADE-F126-3B4F-B3BE-1FFAD0A2E387}" srcOrd="2" destOrd="0" parTransId="{640FB536-9123-4140-BE05-1978AAA8AF22}" sibTransId="{B4A830B3-DE79-6D40-9BB6-9C00F79E946C}"/>
    <dgm:cxn modelId="{2053A950-DD15-0945-A5B8-AC330D71954F}" type="presOf" srcId="{FB726795-75FB-A144-A6ED-8A9C5DDECE67}" destId="{DE3D0763-F085-EA40-9FCC-BDD42532E1B9}" srcOrd="1" destOrd="0" presId="urn:microsoft.com/office/officeart/2005/8/layout/chart3"/>
    <dgm:cxn modelId="{1455F0AD-076B-4F41-A20F-78EA22F507E1}" srcId="{E5344E8A-FAB9-3A4D-9438-C8618F5C606D}" destId="{FB726795-75FB-A144-A6ED-8A9C5DDECE67}" srcOrd="0" destOrd="0" parTransId="{002181F6-B627-D144-9A1D-4BA72540182E}" sibTransId="{7FCE801A-4C45-0B43-8DD8-A56F66596F38}"/>
    <dgm:cxn modelId="{8781D0AE-B563-7147-BBFD-094AB7E17CCE}" type="presOf" srcId="{E5344E8A-FAB9-3A4D-9438-C8618F5C606D}" destId="{CCAB72E0-29E8-EA47-B5CC-2D99E70BE678}" srcOrd="0" destOrd="0" presId="urn:microsoft.com/office/officeart/2005/8/layout/chart3"/>
    <dgm:cxn modelId="{08D6C6C0-D675-6C45-AE3A-0EBCC4A63BEC}" type="presOf" srcId="{1FEE1ADE-F126-3B4F-B3BE-1FFAD0A2E387}" destId="{2ECF69EA-0A8A-4547-BF50-238950DE03BC}" srcOrd="0" destOrd="0" presId="urn:microsoft.com/office/officeart/2005/8/layout/chart3"/>
    <dgm:cxn modelId="{773731D7-E7FE-BF49-8A33-5C144B2091E8}" srcId="{E5344E8A-FAB9-3A4D-9438-C8618F5C606D}" destId="{5142B9FF-7563-3344-8D64-BAB5212C438C}" srcOrd="1" destOrd="0" parTransId="{4725A514-2C78-4449-A77A-7AF8244698F0}" sibTransId="{8C4BAA75-7E88-4D4C-820E-1418E7ADD468}"/>
    <dgm:cxn modelId="{CF722FEB-77FE-2F4B-B888-09D6FC523D82}" type="presOf" srcId="{FB726795-75FB-A144-A6ED-8A9C5DDECE67}" destId="{FDD1A188-D319-C34C-B861-F59CF9F66639}" srcOrd="0" destOrd="0" presId="urn:microsoft.com/office/officeart/2005/8/layout/chart3"/>
    <dgm:cxn modelId="{D9C9E7F4-F6CC-6E45-B05A-09A43A14368D}" type="presOf" srcId="{5142B9FF-7563-3344-8D64-BAB5212C438C}" destId="{9D9658F9-84FB-1744-AA0E-5C58AD224E6A}" srcOrd="0" destOrd="0" presId="urn:microsoft.com/office/officeart/2005/8/layout/chart3"/>
    <dgm:cxn modelId="{4A0481B4-175E-E943-BCE5-2A4EC7FBF448}" type="presParOf" srcId="{CCAB72E0-29E8-EA47-B5CC-2D99E70BE678}" destId="{FDD1A188-D319-C34C-B861-F59CF9F66639}" srcOrd="0" destOrd="0" presId="urn:microsoft.com/office/officeart/2005/8/layout/chart3"/>
    <dgm:cxn modelId="{B7B56102-00C1-9B41-8C3B-A604F082125C}" type="presParOf" srcId="{CCAB72E0-29E8-EA47-B5CC-2D99E70BE678}" destId="{DE3D0763-F085-EA40-9FCC-BDD42532E1B9}" srcOrd="1" destOrd="0" presId="urn:microsoft.com/office/officeart/2005/8/layout/chart3"/>
    <dgm:cxn modelId="{F539AB74-4715-E14A-9DB0-B3F347637C60}" type="presParOf" srcId="{CCAB72E0-29E8-EA47-B5CC-2D99E70BE678}" destId="{9D9658F9-84FB-1744-AA0E-5C58AD224E6A}" srcOrd="2" destOrd="0" presId="urn:microsoft.com/office/officeart/2005/8/layout/chart3"/>
    <dgm:cxn modelId="{8F2519FB-2B6A-7C42-8675-0E6B8539C844}" type="presParOf" srcId="{CCAB72E0-29E8-EA47-B5CC-2D99E70BE678}" destId="{03036E76-D874-3146-A75C-6EA36178DCA0}" srcOrd="3" destOrd="0" presId="urn:microsoft.com/office/officeart/2005/8/layout/chart3"/>
    <dgm:cxn modelId="{70F5E71A-58CF-2740-8561-88AE59D0B80F}" type="presParOf" srcId="{CCAB72E0-29E8-EA47-B5CC-2D99E70BE678}" destId="{2ECF69EA-0A8A-4547-BF50-238950DE03BC}" srcOrd="4" destOrd="0" presId="urn:microsoft.com/office/officeart/2005/8/layout/chart3"/>
    <dgm:cxn modelId="{F96C1B45-754F-844C-8133-F3C3E51DD858}" type="presParOf" srcId="{CCAB72E0-29E8-EA47-B5CC-2D99E70BE678}" destId="{1A21C66D-F776-4941-A1CC-2B58652A017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D418D-3AA7-47A6-9CCA-8FDDD0B5A57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5737A2E9-7166-4EA7-A4CB-79E2D882DD54}">
      <dgm:prSet phldrT="[Text]" custT="1"/>
      <dgm:spPr/>
      <dgm:t>
        <a:bodyPr/>
        <a:lstStyle/>
        <a:p>
          <a:r>
            <a:rPr lang="en-AU" sz="1800" dirty="0"/>
            <a:t>Stated priorities not actual priorities</a:t>
          </a:r>
        </a:p>
      </dgm:t>
    </dgm:pt>
    <dgm:pt modelId="{99D9E7F1-781E-4E34-95FF-2FF0719C7BFB}" type="parTrans" cxnId="{356CEF8C-D343-4507-A59F-34D89944BAC0}">
      <dgm:prSet/>
      <dgm:spPr/>
      <dgm:t>
        <a:bodyPr/>
        <a:lstStyle/>
        <a:p>
          <a:endParaRPr lang="en-AU"/>
        </a:p>
      </dgm:t>
    </dgm:pt>
    <dgm:pt modelId="{DF79597F-F459-4DF7-8F30-A9BA34915E5F}" type="sibTrans" cxnId="{356CEF8C-D343-4507-A59F-34D89944BAC0}">
      <dgm:prSet custT="1"/>
      <dgm:spPr/>
      <dgm:t>
        <a:bodyPr/>
        <a:lstStyle/>
        <a:p>
          <a:r>
            <a:rPr lang="en-AU" sz="1800" dirty="0"/>
            <a:t>Horizontal and vertical silos</a:t>
          </a:r>
        </a:p>
      </dgm:t>
    </dgm:pt>
    <dgm:pt modelId="{B1EDFDE8-EF2C-4D55-88D4-048087239EDC}">
      <dgm:prSet phldrT="[Text]"/>
      <dgm:spPr/>
      <dgm:t>
        <a:bodyPr/>
        <a:lstStyle/>
        <a:p>
          <a:r>
            <a:rPr lang="en-AU" b="1" dirty="0">
              <a:solidFill>
                <a:schemeClr val="tx1"/>
              </a:solidFill>
            </a:rPr>
            <a:t>The “HUO”</a:t>
          </a:r>
        </a:p>
      </dgm:t>
    </dgm:pt>
    <dgm:pt modelId="{D3438A67-67E3-4170-B1C9-8BE9C9D035EC}" type="parTrans" cxnId="{1D5FA871-EF20-4E80-9B50-2FDACB73D4C3}">
      <dgm:prSet/>
      <dgm:spPr/>
      <dgm:t>
        <a:bodyPr/>
        <a:lstStyle/>
        <a:p>
          <a:endParaRPr lang="en-AU"/>
        </a:p>
      </dgm:t>
    </dgm:pt>
    <dgm:pt modelId="{7926D8C0-FA98-4C8B-8025-44C7288151BE}" type="sibTrans" cxnId="{1D5FA871-EF20-4E80-9B50-2FDACB73D4C3}">
      <dgm:prSet/>
      <dgm:spPr/>
      <dgm:t>
        <a:bodyPr/>
        <a:lstStyle/>
        <a:p>
          <a:endParaRPr lang="en-AU"/>
        </a:p>
      </dgm:t>
    </dgm:pt>
    <dgm:pt modelId="{FDED8F4C-1D72-4D40-BB4C-B93059F842F5}">
      <dgm:prSet phldrT="[Text]"/>
      <dgm:spPr/>
      <dgm:t>
        <a:bodyPr/>
        <a:lstStyle/>
        <a:p>
          <a:endParaRPr lang="en-AU"/>
        </a:p>
      </dgm:t>
    </dgm:pt>
    <dgm:pt modelId="{F4EE66BD-4F1C-49D5-8680-4B335D4E82DE}" type="parTrans" cxnId="{2A030647-F8FC-401E-BAA0-EF99E30DFBC1}">
      <dgm:prSet/>
      <dgm:spPr/>
      <dgm:t>
        <a:bodyPr/>
        <a:lstStyle/>
        <a:p>
          <a:endParaRPr lang="en-AU"/>
        </a:p>
      </dgm:t>
    </dgm:pt>
    <dgm:pt modelId="{E8C70B01-2529-4375-BCE4-8987307940D4}" type="sibTrans" cxnId="{2A030647-F8FC-401E-BAA0-EF99E30DFBC1}">
      <dgm:prSet/>
      <dgm:spPr/>
      <dgm:t>
        <a:bodyPr/>
        <a:lstStyle/>
        <a:p>
          <a:endParaRPr lang="en-AU"/>
        </a:p>
      </dgm:t>
    </dgm:pt>
    <dgm:pt modelId="{AA3D5B93-EF8B-414B-A149-FDF118DAD4AF}">
      <dgm:prSet phldrT="[Text]" custT="1"/>
      <dgm:spPr/>
      <dgm:t>
        <a:bodyPr/>
        <a:lstStyle/>
        <a:p>
          <a:r>
            <a:rPr lang="en-AU" sz="1700" dirty="0"/>
            <a:t>Resources</a:t>
          </a:r>
          <a:r>
            <a:rPr lang="en-AU" sz="1800" dirty="0"/>
            <a:t> and demands don’t match</a:t>
          </a:r>
        </a:p>
      </dgm:t>
    </dgm:pt>
    <dgm:pt modelId="{BC2C14F5-0974-4ED7-BA5C-5584435960A8}" type="parTrans" cxnId="{A0EE4EE8-E25D-496E-9692-8BA9A0D071BA}">
      <dgm:prSet/>
      <dgm:spPr/>
      <dgm:t>
        <a:bodyPr/>
        <a:lstStyle/>
        <a:p>
          <a:endParaRPr lang="en-AU"/>
        </a:p>
      </dgm:t>
    </dgm:pt>
    <dgm:pt modelId="{EDA2DFEA-4ED5-4B11-9743-4C53F2C389B7}" type="sibTrans" cxnId="{A0EE4EE8-E25D-496E-9692-8BA9A0D071BA}">
      <dgm:prSet/>
      <dgm:spPr/>
      <dgm:t>
        <a:bodyPr/>
        <a:lstStyle/>
        <a:p>
          <a:r>
            <a:rPr lang="en-AU" dirty="0"/>
            <a:t>Individuals set differing standards</a:t>
          </a:r>
        </a:p>
      </dgm:t>
    </dgm:pt>
    <dgm:pt modelId="{6E99174E-54D0-4251-A469-B487A1912C1B}">
      <dgm:prSet phldrT="[Text]" custT="1"/>
      <dgm:spPr/>
      <dgm:t>
        <a:bodyPr/>
        <a:lstStyle/>
        <a:p>
          <a:r>
            <a:rPr lang="en-AU" sz="2000" dirty="0"/>
            <a:t>Familiar?</a:t>
          </a:r>
        </a:p>
      </dgm:t>
    </dgm:pt>
    <dgm:pt modelId="{F0851E4C-EFC0-4326-84C8-696EBDDCF0FA}" type="parTrans" cxnId="{A465E939-B7E7-458B-BA9B-07AAFAA38C25}">
      <dgm:prSet/>
      <dgm:spPr/>
      <dgm:t>
        <a:bodyPr/>
        <a:lstStyle/>
        <a:p>
          <a:endParaRPr lang="en-AU"/>
        </a:p>
      </dgm:t>
    </dgm:pt>
    <dgm:pt modelId="{8895CF5D-B717-48BB-A554-12DE7F4D2069}" type="sibTrans" cxnId="{A465E939-B7E7-458B-BA9B-07AAFAA38C25}">
      <dgm:prSet/>
      <dgm:spPr/>
      <dgm:t>
        <a:bodyPr/>
        <a:lstStyle/>
        <a:p>
          <a:endParaRPr lang="en-AU"/>
        </a:p>
      </dgm:t>
    </dgm:pt>
    <dgm:pt modelId="{2AF87109-0049-46BF-AC81-F76B22465672}">
      <dgm:prSet phldrT="[Text]" custT="1"/>
      <dgm:spPr/>
      <dgm:t>
        <a:bodyPr/>
        <a:lstStyle/>
        <a:p>
          <a:r>
            <a:rPr lang="en-AU" sz="1800" dirty="0"/>
            <a:t>Leaders don’t listen</a:t>
          </a:r>
        </a:p>
      </dgm:t>
    </dgm:pt>
    <dgm:pt modelId="{7A8B4F7A-AE65-4DF1-9AB0-F02899C59798}" type="sibTrans" cxnId="{1390D560-1C09-4E67-819F-F2523A8402AF}">
      <dgm:prSet custT="1"/>
      <dgm:spPr/>
      <dgm:t>
        <a:bodyPr/>
        <a:lstStyle/>
        <a:p>
          <a:r>
            <a:rPr lang="en-AU" sz="1800" dirty="0"/>
            <a:t>New initiative overload</a:t>
          </a:r>
        </a:p>
      </dgm:t>
    </dgm:pt>
    <dgm:pt modelId="{4DDDB79D-48B7-483A-AE62-3202A86D5C92}" type="parTrans" cxnId="{1390D560-1C09-4E67-819F-F2523A8402AF}">
      <dgm:prSet/>
      <dgm:spPr/>
      <dgm:t>
        <a:bodyPr/>
        <a:lstStyle/>
        <a:p>
          <a:endParaRPr lang="en-AU"/>
        </a:p>
      </dgm:t>
    </dgm:pt>
    <dgm:pt modelId="{FD3ECA59-2135-4239-841B-8E524F54B42D}" type="pres">
      <dgm:prSet presAssocID="{51DD418D-3AA7-47A6-9CCA-8FDDD0B5A577}" presName="Name0" presStyleCnt="0">
        <dgm:presLayoutVars>
          <dgm:chMax/>
          <dgm:chPref/>
          <dgm:dir/>
          <dgm:animLvl val="lvl"/>
        </dgm:presLayoutVars>
      </dgm:prSet>
      <dgm:spPr/>
    </dgm:pt>
    <dgm:pt modelId="{654C14B4-E2F1-4576-A05F-632B7147E81B}" type="pres">
      <dgm:prSet presAssocID="{5737A2E9-7166-4EA7-A4CB-79E2D882DD54}" presName="composite" presStyleCnt="0"/>
      <dgm:spPr/>
    </dgm:pt>
    <dgm:pt modelId="{5FB1FAE5-689D-4DC6-BDDC-B6D3CBC6030E}" type="pres">
      <dgm:prSet presAssocID="{5737A2E9-7166-4EA7-A4CB-79E2D882DD54}" presName="Parent1" presStyleLbl="node1" presStyleIdx="0" presStyleCnt="6" custScaleX="151283" custScaleY="138447" custLinFactNeighborX="26133" custLinFactNeighborY="20838">
        <dgm:presLayoutVars>
          <dgm:chMax val="1"/>
          <dgm:chPref val="1"/>
          <dgm:bulletEnabled val="1"/>
        </dgm:presLayoutVars>
      </dgm:prSet>
      <dgm:spPr/>
    </dgm:pt>
    <dgm:pt modelId="{A1FB4B54-9454-4508-963E-58180B021B63}" type="pres">
      <dgm:prSet presAssocID="{5737A2E9-7166-4EA7-A4CB-79E2D882DD54}" presName="Childtext1" presStyleLbl="revTx" presStyleIdx="0" presStyleCnt="3" custLinFactNeighborX="11475" custLinFactNeighborY="-94305">
        <dgm:presLayoutVars>
          <dgm:chMax val="0"/>
          <dgm:chPref val="0"/>
          <dgm:bulletEnabled val="1"/>
        </dgm:presLayoutVars>
      </dgm:prSet>
      <dgm:spPr/>
    </dgm:pt>
    <dgm:pt modelId="{947514B2-C117-4D9A-A2ED-05C2CEDD9959}" type="pres">
      <dgm:prSet presAssocID="{5737A2E9-7166-4EA7-A4CB-79E2D882DD54}" presName="BalanceSpacing" presStyleCnt="0"/>
      <dgm:spPr/>
    </dgm:pt>
    <dgm:pt modelId="{26AA8137-394C-41D3-94CF-E45B5A0B81CD}" type="pres">
      <dgm:prSet presAssocID="{5737A2E9-7166-4EA7-A4CB-79E2D882DD54}" presName="BalanceSpacing1" presStyleCnt="0"/>
      <dgm:spPr/>
    </dgm:pt>
    <dgm:pt modelId="{413E2082-E135-4C50-8BC5-1DB0B9CA7957}" type="pres">
      <dgm:prSet presAssocID="{DF79597F-F459-4DF7-8F30-A9BA34915E5F}" presName="Accent1Text" presStyleLbl="node1" presStyleIdx="1" presStyleCnt="6" custScaleX="137000" custScaleY="134954" custLinFactNeighborX="-14694" custLinFactNeighborY="22114"/>
      <dgm:spPr/>
    </dgm:pt>
    <dgm:pt modelId="{903D7137-5EDC-4600-AC6D-CCCA751C9FBE}" type="pres">
      <dgm:prSet presAssocID="{DF79597F-F459-4DF7-8F30-A9BA34915E5F}" presName="spaceBetweenRectangles" presStyleCnt="0"/>
      <dgm:spPr/>
    </dgm:pt>
    <dgm:pt modelId="{F14F82A6-30BE-4D0A-8749-7D4B351DA848}" type="pres">
      <dgm:prSet presAssocID="{2AF87109-0049-46BF-AC81-F76B22465672}" presName="composite" presStyleCnt="0"/>
      <dgm:spPr/>
    </dgm:pt>
    <dgm:pt modelId="{4A27DE2A-D98C-42A0-A544-53988AB27FCC}" type="pres">
      <dgm:prSet presAssocID="{2AF87109-0049-46BF-AC81-F76B22465672}" presName="Parent1" presStyleLbl="node1" presStyleIdx="2" presStyleCnt="6" custScaleX="132351" custScaleY="125953" custLinFactNeighborX="11760" custLinFactNeighborY="8319">
        <dgm:presLayoutVars>
          <dgm:chMax val="1"/>
          <dgm:chPref val="1"/>
          <dgm:bulletEnabled val="1"/>
        </dgm:presLayoutVars>
      </dgm:prSet>
      <dgm:spPr/>
    </dgm:pt>
    <dgm:pt modelId="{06A776D1-3192-4B12-A507-6C7FC75C7730}" type="pres">
      <dgm:prSet presAssocID="{2AF87109-0049-46BF-AC81-F76B22465672}" presName="Childtext1" presStyleLbl="revTx" presStyleIdx="1" presStyleCnt="3">
        <dgm:presLayoutVars>
          <dgm:chMax val="0"/>
          <dgm:chPref val="0"/>
          <dgm:bulletEnabled val="1"/>
        </dgm:presLayoutVars>
      </dgm:prSet>
      <dgm:spPr/>
    </dgm:pt>
    <dgm:pt modelId="{C60A63B5-3D1E-46DD-9C0F-FA7BCB297CB6}" type="pres">
      <dgm:prSet presAssocID="{2AF87109-0049-46BF-AC81-F76B22465672}" presName="BalanceSpacing" presStyleCnt="0"/>
      <dgm:spPr/>
    </dgm:pt>
    <dgm:pt modelId="{1048F264-505E-4F8C-AC10-6B3042AA6E4B}" type="pres">
      <dgm:prSet presAssocID="{2AF87109-0049-46BF-AC81-F76B22465672}" presName="BalanceSpacing1" presStyleCnt="0"/>
      <dgm:spPr/>
    </dgm:pt>
    <dgm:pt modelId="{6B1935D1-7E8E-4E1E-8E0A-7BC2BFA99D51}" type="pres">
      <dgm:prSet presAssocID="{7A8B4F7A-AE65-4DF1-9AB0-F02899C59798}" presName="Accent1Text" presStyleLbl="node1" presStyleIdx="3" presStyleCnt="6" custScaleX="131325" custScaleY="133824" custLinFactNeighborX="45572" custLinFactNeighborY="11083"/>
      <dgm:spPr/>
    </dgm:pt>
    <dgm:pt modelId="{E1160223-A177-4BC6-B90B-DABA648CF121}" type="pres">
      <dgm:prSet presAssocID="{7A8B4F7A-AE65-4DF1-9AB0-F02899C59798}" presName="spaceBetweenRectangles" presStyleCnt="0"/>
      <dgm:spPr/>
    </dgm:pt>
    <dgm:pt modelId="{5B83E318-4CA7-42EB-8442-F7E55FB26453}" type="pres">
      <dgm:prSet presAssocID="{AA3D5B93-EF8B-414B-A149-FDF118DAD4AF}" presName="composite" presStyleCnt="0"/>
      <dgm:spPr/>
    </dgm:pt>
    <dgm:pt modelId="{0930C156-673E-4E0F-A6CD-ABB1748C6552}" type="pres">
      <dgm:prSet presAssocID="{AA3D5B93-EF8B-414B-A149-FDF118DAD4AF}" presName="Parent1" presStyleLbl="node1" presStyleIdx="4" presStyleCnt="6" custScaleX="146310" custScaleY="132665" custLinFactNeighborX="25927" custLinFactNeighborY="-282">
        <dgm:presLayoutVars>
          <dgm:chMax val="1"/>
          <dgm:chPref val="1"/>
          <dgm:bulletEnabled val="1"/>
        </dgm:presLayoutVars>
      </dgm:prSet>
      <dgm:spPr/>
    </dgm:pt>
    <dgm:pt modelId="{73DD3154-09D6-4564-BF43-78ED4D27A393}" type="pres">
      <dgm:prSet presAssocID="{AA3D5B93-EF8B-414B-A149-FDF118DAD4AF}" presName="Childtext1" presStyleLbl="revTx" presStyleIdx="2" presStyleCnt="3" custScaleX="86139" custLinFactNeighborX="44360" custLinFactNeighborY="9339">
        <dgm:presLayoutVars>
          <dgm:chMax val="0"/>
          <dgm:chPref val="0"/>
          <dgm:bulletEnabled val="1"/>
        </dgm:presLayoutVars>
      </dgm:prSet>
      <dgm:spPr/>
    </dgm:pt>
    <dgm:pt modelId="{70F8D20B-77F8-4361-BEC3-CFFEB67EFBC1}" type="pres">
      <dgm:prSet presAssocID="{AA3D5B93-EF8B-414B-A149-FDF118DAD4AF}" presName="BalanceSpacing" presStyleCnt="0"/>
      <dgm:spPr/>
    </dgm:pt>
    <dgm:pt modelId="{6CC45EB0-DEA5-4831-8E1A-631416C91A6D}" type="pres">
      <dgm:prSet presAssocID="{AA3D5B93-EF8B-414B-A149-FDF118DAD4AF}" presName="BalanceSpacing1" presStyleCnt="0"/>
      <dgm:spPr/>
    </dgm:pt>
    <dgm:pt modelId="{5DD3618A-44DF-4776-BA64-F3A454EE6E8A}" type="pres">
      <dgm:prSet presAssocID="{EDA2DFEA-4ED5-4B11-9743-4C53F2C389B7}" presName="Accent1Text" presStyleLbl="node1" presStyleIdx="5" presStyleCnt="6" custScaleX="131203" custScaleY="126529" custLinFactNeighborX="-10160" custLinFactNeighborY="-7770"/>
      <dgm:spPr/>
    </dgm:pt>
  </dgm:ptLst>
  <dgm:cxnLst>
    <dgm:cxn modelId="{F3689B0C-47F0-4416-B725-4924EC808DB2}" type="presOf" srcId="{DF79597F-F459-4DF7-8F30-A9BA34915E5F}" destId="{413E2082-E135-4C50-8BC5-1DB0B9CA7957}" srcOrd="0" destOrd="0" presId="urn:microsoft.com/office/officeart/2008/layout/AlternatingHexagons"/>
    <dgm:cxn modelId="{A465E939-B7E7-458B-BA9B-07AAFAA38C25}" srcId="{AA3D5B93-EF8B-414B-A149-FDF118DAD4AF}" destId="{6E99174E-54D0-4251-A469-B487A1912C1B}" srcOrd="0" destOrd="0" parTransId="{F0851E4C-EFC0-4326-84C8-696EBDDCF0FA}" sibTransId="{8895CF5D-B717-48BB-A554-12DE7F4D2069}"/>
    <dgm:cxn modelId="{D5BA283F-9578-44B6-82AF-21B788A7FA29}" type="presOf" srcId="{EDA2DFEA-4ED5-4B11-9743-4C53F2C389B7}" destId="{5DD3618A-44DF-4776-BA64-F3A454EE6E8A}" srcOrd="0" destOrd="0" presId="urn:microsoft.com/office/officeart/2008/layout/AlternatingHexagons"/>
    <dgm:cxn modelId="{2A030647-F8FC-401E-BAA0-EF99E30DFBC1}" srcId="{2AF87109-0049-46BF-AC81-F76B22465672}" destId="{FDED8F4C-1D72-4D40-BB4C-B93059F842F5}" srcOrd="0" destOrd="0" parTransId="{F4EE66BD-4F1C-49D5-8680-4B335D4E82DE}" sibTransId="{E8C70B01-2529-4375-BCE4-8987307940D4}"/>
    <dgm:cxn modelId="{850AE64B-CAB3-45EB-AC2B-FDAEA06B5F90}" type="presOf" srcId="{FDED8F4C-1D72-4D40-BB4C-B93059F842F5}" destId="{06A776D1-3192-4B12-A507-6C7FC75C7730}" srcOrd="0" destOrd="0" presId="urn:microsoft.com/office/officeart/2008/layout/AlternatingHexagons"/>
    <dgm:cxn modelId="{E62FD453-BBE9-47AB-9A14-A7F641E05FD3}" type="presOf" srcId="{7A8B4F7A-AE65-4DF1-9AB0-F02899C59798}" destId="{6B1935D1-7E8E-4E1E-8E0A-7BC2BFA99D51}" srcOrd="0" destOrd="0" presId="urn:microsoft.com/office/officeart/2008/layout/AlternatingHexagons"/>
    <dgm:cxn modelId="{1390D560-1C09-4E67-819F-F2523A8402AF}" srcId="{51DD418D-3AA7-47A6-9CCA-8FDDD0B5A577}" destId="{2AF87109-0049-46BF-AC81-F76B22465672}" srcOrd="1" destOrd="0" parTransId="{4DDDB79D-48B7-483A-AE62-3202A86D5C92}" sibTransId="{7A8B4F7A-AE65-4DF1-9AB0-F02899C59798}"/>
    <dgm:cxn modelId="{1D5FA871-EF20-4E80-9B50-2FDACB73D4C3}" srcId="{5737A2E9-7166-4EA7-A4CB-79E2D882DD54}" destId="{B1EDFDE8-EF2C-4D55-88D4-048087239EDC}" srcOrd="0" destOrd="0" parTransId="{D3438A67-67E3-4170-B1C9-8BE9C9D035EC}" sibTransId="{7926D8C0-FA98-4C8B-8025-44C7288151BE}"/>
    <dgm:cxn modelId="{29D6F972-6C07-4432-9B87-E6DA506E08D8}" type="presOf" srcId="{AA3D5B93-EF8B-414B-A149-FDF118DAD4AF}" destId="{0930C156-673E-4E0F-A6CD-ABB1748C6552}" srcOrd="0" destOrd="0" presId="urn:microsoft.com/office/officeart/2008/layout/AlternatingHexagons"/>
    <dgm:cxn modelId="{356CEF8C-D343-4507-A59F-34D89944BAC0}" srcId="{51DD418D-3AA7-47A6-9CCA-8FDDD0B5A577}" destId="{5737A2E9-7166-4EA7-A4CB-79E2D882DD54}" srcOrd="0" destOrd="0" parTransId="{99D9E7F1-781E-4E34-95FF-2FF0719C7BFB}" sibTransId="{DF79597F-F459-4DF7-8F30-A9BA34915E5F}"/>
    <dgm:cxn modelId="{64F2EBA4-9C8B-424C-8734-78807C805B6F}" type="presOf" srcId="{2AF87109-0049-46BF-AC81-F76B22465672}" destId="{4A27DE2A-D98C-42A0-A544-53988AB27FCC}" srcOrd="0" destOrd="0" presId="urn:microsoft.com/office/officeart/2008/layout/AlternatingHexagons"/>
    <dgm:cxn modelId="{27CD0FA9-88B1-456C-8505-47D38550E1CC}" type="presOf" srcId="{51DD418D-3AA7-47A6-9CCA-8FDDD0B5A577}" destId="{FD3ECA59-2135-4239-841B-8E524F54B42D}" srcOrd="0" destOrd="0" presId="urn:microsoft.com/office/officeart/2008/layout/AlternatingHexagons"/>
    <dgm:cxn modelId="{EFA3D0BD-7629-4D0A-96F6-8687A2D8EA0C}" type="presOf" srcId="{5737A2E9-7166-4EA7-A4CB-79E2D882DD54}" destId="{5FB1FAE5-689D-4DC6-BDDC-B6D3CBC6030E}" srcOrd="0" destOrd="0" presId="urn:microsoft.com/office/officeart/2008/layout/AlternatingHexagons"/>
    <dgm:cxn modelId="{59AD0FCD-0050-497D-B124-BE1689C56198}" type="presOf" srcId="{B1EDFDE8-EF2C-4D55-88D4-048087239EDC}" destId="{A1FB4B54-9454-4508-963E-58180B021B63}" srcOrd="0" destOrd="0" presId="urn:microsoft.com/office/officeart/2008/layout/AlternatingHexagons"/>
    <dgm:cxn modelId="{78C0C5E5-24CD-46CD-A901-4AAE031661A4}" type="presOf" srcId="{6E99174E-54D0-4251-A469-B487A1912C1B}" destId="{73DD3154-09D6-4564-BF43-78ED4D27A393}" srcOrd="0" destOrd="0" presId="urn:microsoft.com/office/officeart/2008/layout/AlternatingHexagons"/>
    <dgm:cxn modelId="{A0EE4EE8-E25D-496E-9692-8BA9A0D071BA}" srcId="{51DD418D-3AA7-47A6-9CCA-8FDDD0B5A577}" destId="{AA3D5B93-EF8B-414B-A149-FDF118DAD4AF}" srcOrd="2" destOrd="0" parTransId="{BC2C14F5-0974-4ED7-BA5C-5584435960A8}" sibTransId="{EDA2DFEA-4ED5-4B11-9743-4C53F2C389B7}"/>
    <dgm:cxn modelId="{BD0208F1-4FCC-4770-B1E3-9B8987240AC9}" type="presParOf" srcId="{FD3ECA59-2135-4239-841B-8E524F54B42D}" destId="{654C14B4-E2F1-4576-A05F-632B7147E81B}" srcOrd="0" destOrd="0" presId="urn:microsoft.com/office/officeart/2008/layout/AlternatingHexagons"/>
    <dgm:cxn modelId="{1A09FA74-8991-4BF3-98FD-17B5EF226B29}" type="presParOf" srcId="{654C14B4-E2F1-4576-A05F-632B7147E81B}" destId="{5FB1FAE5-689D-4DC6-BDDC-B6D3CBC6030E}" srcOrd="0" destOrd="0" presId="urn:microsoft.com/office/officeart/2008/layout/AlternatingHexagons"/>
    <dgm:cxn modelId="{0626F8D5-14DE-4EE2-8B0C-81A13C18A5D3}" type="presParOf" srcId="{654C14B4-E2F1-4576-A05F-632B7147E81B}" destId="{A1FB4B54-9454-4508-963E-58180B021B63}" srcOrd="1" destOrd="0" presId="urn:microsoft.com/office/officeart/2008/layout/AlternatingHexagons"/>
    <dgm:cxn modelId="{DE68E553-C6DB-4719-829F-05D31A9E3D99}" type="presParOf" srcId="{654C14B4-E2F1-4576-A05F-632B7147E81B}" destId="{947514B2-C117-4D9A-A2ED-05C2CEDD9959}" srcOrd="2" destOrd="0" presId="urn:microsoft.com/office/officeart/2008/layout/AlternatingHexagons"/>
    <dgm:cxn modelId="{77BFDE79-1796-495F-BE31-ECF4B40C266F}" type="presParOf" srcId="{654C14B4-E2F1-4576-A05F-632B7147E81B}" destId="{26AA8137-394C-41D3-94CF-E45B5A0B81CD}" srcOrd="3" destOrd="0" presId="urn:microsoft.com/office/officeart/2008/layout/AlternatingHexagons"/>
    <dgm:cxn modelId="{0A4358D6-FA9A-49D2-9812-EAD180E16A7A}" type="presParOf" srcId="{654C14B4-E2F1-4576-A05F-632B7147E81B}" destId="{413E2082-E135-4C50-8BC5-1DB0B9CA7957}" srcOrd="4" destOrd="0" presId="urn:microsoft.com/office/officeart/2008/layout/AlternatingHexagons"/>
    <dgm:cxn modelId="{94A03D82-DAAC-434F-AA7E-678EDEEFEB25}" type="presParOf" srcId="{FD3ECA59-2135-4239-841B-8E524F54B42D}" destId="{903D7137-5EDC-4600-AC6D-CCCA751C9FBE}" srcOrd="1" destOrd="0" presId="urn:microsoft.com/office/officeart/2008/layout/AlternatingHexagons"/>
    <dgm:cxn modelId="{012DCB83-E662-4E05-A08A-7D26B79EA65D}" type="presParOf" srcId="{FD3ECA59-2135-4239-841B-8E524F54B42D}" destId="{F14F82A6-30BE-4D0A-8749-7D4B351DA848}" srcOrd="2" destOrd="0" presId="urn:microsoft.com/office/officeart/2008/layout/AlternatingHexagons"/>
    <dgm:cxn modelId="{8A616D96-AC03-4258-8B21-25FED328C6EC}" type="presParOf" srcId="{F14F82A6-30BE-4D0A-8749-7D4B351DA848}" destId="{4A27DE2A-D98C-42A0-A544-53988AB27FCC}" srcOrd="0" destOrd="0" presId="urn:microsoft.com/office/officeart/2008/layout/AlternatingHexagons"/>
    <dgm:cxn modelId="{9CCFFD5B-A067-4AF6-9FEA-52434969EA5B}" type="presParOf" srcId="{F14F82A6-30BE-4D0A-8749-7D4B351DA848}" destId="{06A776D1-3192-4B12-A507-6C7FC75C7730}" srcOrd="1" destOrd="0" presId="urn:microsoft.com/office/officeart/2008/layout/AlternatingHexagons"/>
    <dgm:cxn modelId="{5E46CC52-0724-471E-9E8C-7CC4C4655314}" type="presParOf" srcId="{F14F82A6-30BE-4D0A-8749-7D4B351DA848}" destId="{C60A63B5-3D1E-46DD-9C0F-FA7BCB297CB6}" srcOrd="2" destOrd="0" presId="urn:microsoft.com/office/officeart/2008/layout/AlternatingHexagons"/>
    <dgm:cxn modelId="{5A32B53B-B138-4C73-A161-6F6D43DE331D}" type="presParOf" srcId="{F14F82A6-30BE-4D0A-8749-7D4B351DA848}" destId="{1048F264-505E-4F8C-AC10-6B3042AA6E4B}" srcOrd="3" destOrd="0" presId="urn:microsoft.com/office/officeart/2008/layout/AlternatingHexagons"/>
    <dgm:cxn modelId="{A8B56EAC-CC65-42CD-B21F-DB2A8E17CD72}" type="presParOf" srcId="{F14F82A6-30BE-4D0A-8749-7D4B351DA848}" destId="{6B1935D1-7E8E-4E1E-8E0A-7BC2BFA99D51}" srcOrd="4" destOrd="0" presId="urn:microsoft.com/office/officeart/2008/layout/AlternatingHexagons"/>
    <dgm:cxn modelId="{6D59FA58-CC67-485E-9718-50097F5A48DD}" type="presParOf" srcId="{FD3ECA59-2135-4239-841B-8E524F54B42D}" destId="{E1160223-A177-4BC6-B90B-DABA648CF121}" srcOrd="3" destOrd="0" presId="urn:microsoft.com/office/officeart/2008/layout/AlternatingHexagons"/>
    <dgm:cxn modelId="{453FD55B-F299-43D1-9BA2-E5063CF02166}" type="presParOf" srcId="{FD3ECA59-2135-4239-841B-8E524F54B42D}" destId="{5B83E318-4CA7-42EB-8442-F7E55FB26453}" srcOrd="4" destOrd="0" presId="urn:microsoft.com/office/officeart/2008/layout/AlternatingHexagons"/>
    <dgm:cxn modelId="{DDBB4CA7-6E32-4047-8105-5E7018393F0D}" type="presParOf" srcId="{5B83E318-4CA7-42EB-8442-F7E55FB26453}" destId="{0930C156-673E-4E0F-A6CD-ABB1748C6552}" srcOrd="0" destOrd="0" presId="urn:microsoft.com/office/officeart/2008/layout/AlternatingHexagons"/>
    <dgm:cxn modelId="{35575F86-4EF1-445F-B135-0ADB2173F35F}" type="presParOf" srcId="{5B83E318-4CA7-42EB-8442-F7E55FB26453}" destId="{73DD3154-09D6-4564-BF43-78ED4D27A393}" srcOrd="1" destOrd="0" presId="urn:microsoft.com/office/officeart/2008/layout/AlternatingHexagons"/>
    <dgm:cxn modelId="{7E8CF981-DF89-43FA-966B-8DB7D62CFDCE}" type="presParOf" srcId="{5B83E318-4CA7-42EB-8442-F7E55FB26453}" destId="{70F8D20B-77F8-4361-BEC3-CFFEB67EFBC1}" srcOrd="2" destOrd="0" presId="urn:microsoft.com/office/officeart/2008/layout/AlternatingHexagons"/>
    <dgm:cxn modelId="{E4C55B90-C506-47BB-8746-1C7E9E904F1C}" type="presParOf" srcId="{5B83E318-4CA7-42EB-8442-F7E55FB26453}" destId="{6CC45EB0-DEA5-4831-8E1A-631416C91A6D}" srcOrd="3" destOrd="0" presId="urn:microsoft.com/office/officeart/2008/layout/AlternatingHexagons"/>
    <dgm:cxn modelId="{03D5EBA3-6244-4E34-A4FE-9B23644679B2}" type="presParOf" srcId="{5B83E318-4CA7-42EB-8442-F7E55FB26453}" destId="{5DD3618A-44DF-4776-BA64-F3A454EE6E8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A2314-651C-47FC-9C46-32113323739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D5CD1093-0C36-434E-91DF-A2A580BA4A4F}">
      <dgm:prSet phldrT="[Text]" custT="1"/>
      <dgm:spPr>
        <a:solidFill>
          <a:schemeClr val="accent1">
            <a:lumMod val="60000"/>
            <a:lumOff val="40000"/>
          </a:schemeClr>
        </a:solidFill>
      </dgm:spPr>
      <dgm:t>
        <a:bodyPr/>
        <a:lstStyle/>
        <a:p>
          <a:r>
            <a:rPr lang="en-AU" sz="2400" dirty="0"/>
            <a:t>Collective Mind</a:t>
          </a:r>
        </a:p>
      </dgm:t>
    </dgm:pt>
    <dgm:pt modelId="{F9F35742-59FD-4A64-9E37-C054591E5190}" type="parTrans" cxnId="{32048537-44A8-4B7F-AE10-DE12DA54E1B6}">
      <dgm:prSet/>
      <dgm:spPr/>
      <dgm:t>
        <a:bodyPr/>
        <a:lstStyle/>
        <a:p>
          <a:endParaRPr lang="en-AU" sz="2000"/>
        </a:p>
      </dgm:t>
    </dgm:pt>
    <dgm:pt modelId="{B20C8D52-FC69-492F-893E-863DC3A64102}" type="sibTrans" cxnId="{32048537-44A8-4B7F-AE10-DE12DA54E1B6}">
      <dgm:prSet/>
      <dgm:spPr/>
      <dgm:t>
        <a:bodyPr/>
        <a:lstStyle/>
        <a:p>
          <a:endParaRPr lang="en-AU" sz="2000"/>
        </a:p>
      </dgm:t>
    </dgm:pt>
    <dgm:pt modelId="{22A6A057-97A7-49BD-9354-2DFBF94D8734}">
      <dgm:prSet phldrT="[Text]" custT="1"/>
      <dgm:spPr/>
      <dgm:t>
        <a:bodyPr/>
        <a:lstStyle/>
        <a:p>
          <a:r>
            <a:rPr lang="en-AU" sz="1800" dirty="0"/>
            <a:t>Sensitivity to Operations</a:t>
          </a:r>
        </a:p>
      </dgm:t>
    </dgm:pt>
    <dgm:pt modelId="{7C8B1A9F-81E7-4034-A312-81B10B42D449}" type="parTrans" cxnId="{82FF1B34-9625-42CC-98D0-054094C112A9}">
      <dgm:prSet/>
      <dgm:spPr/>
      <dgm:t>
        <a:bodyPr/>
        <a:lstStyle/>
        <a:p>
          <a:endParaRPr lang="en-AU" sz="2000"/>
        </a:p>
      </dgm:t>
    </dgm:pt>
    <dgm:pt modelId="{821EC155-B4AC-4457-8830-218BFD647DFC}" type="sibTrans" cxnId="{82FF1B34-9625-42CC-98D0-054094C112A9}">
      <dgm:prSet/>
      <dgm:spPr/>
      <dgm:t>
        <a:bodyPr/>
        <a:lstStyle/>
        <a:p>
          <a:endParaRPr lang="en-AU" sz="2000"/>
        </a:p>
      </dgm:t>
    </dgm:pt>
    <dgm:pt modelId="{0B64C526-D991-4591-B329-DF2F13148D9E}">
      <dgm:prSet phldrT="[Text]" custT="1"/>
      <dgm:spPr/>
      <dgm:t>
        <a:bodyPr/>
        <a:lstStyle/>
        <a:p>
          <a:r>
            <a:rPr lang="en-AU" sz="1800" dirty="0"/>
            <a:t>Preoccupation with Failure</a:t>
          </a:r>
        </a:p>
      </dgm:t>
    </dgm:pt>
    <dgm:pt modelId="{4524876C-96D5-4571-9081-82566CEC67AC}" type="parTrans" cxnId="{D72E2D39-676E-46CB-B7AC-7849C90D2707}">
      <dgm:prSet/>
      <dgm:spPr/>
      <dgm:t>
        <a:bodyPr/>
        <a:lstStyle/>
        <a:p>
          <a:endParaRPr lang="en-AU" sz="2000"/>
        </a:p>
      </dgm:t>
    </dgm:pt>
    <dgm:pt modelId="{1AA92192-294B-4CFE-A44E-B666F556DECD}" type="sibTrans" cxnId="{D72E2D39-676E-46CB-B7AC-7849C90D2707}">
      <dgm:prSet/>
      <dgm:spPr/>
      <dgm:t>
        <a:bodyPr/>
        <a:lstStyle/>
        <a:p>
          <a:endParaRPr lang="en-AU" sz="2000"/>
        </a:p>
      </dgm:t>
    </dgm:pt>
    <dgm:pt modelId="{2C86B16C-8CC9-4216-AD21-FC6A8BB891A1}">
      <dgm:prSet phldrT="[Text]" custT="1"/>
      <dgm:spPr/>
      <dgm:t>
        <a:bodyPr/>
        <a:lstStyle/>
        <a:p>
          <a:r>
            <a:rPr lang="en-AU" sz="1800"/>
            <a:t>Commitment to Resilience</a:t>
          </a:r>
        </a:p>
      </dgm:t>
    </dgm:pt>
    <dgm:pt modelId="{6F961738-F7BD-4119-AD61-06B6C228F8FF}" type="parTrans" cxnId="{6CD448E6-24DB-48EF-8C0E-68602FA4A245}">
      <dgm:prSet/>
      <dgm:spPr/>
      <dgm:t>
        <a:bodyPr/>
        <a:lstStyle/>
        <a:p>
          <a:endParaRPr lang="en-AU" sz="2000"/>
        </a:p>
      </dgm:t>
    </dgm:pt>
    <dgm:pt modelId="{2C447D88-291C-4386-99A8-6271FD8E3581}" type="sibTrans" cxnId="{6CD448E6-24DB-48EF-8C0E-68602FA4A245}">
      <dgm:prSet/>
      <dgm:spPr/>
      <dgm:t>
        <a:bodyPr/>
        <a:lstStyle/>
        <a:p>
          <a:endParaRPr lang="en-AU" sz="2000"/>
        </a:p>
      </dgm:t>
    </dgm:pt>
    <dgm:pt modelId="{DFB91979-94E7-4B46-9703-2616AF8905FA}">
      <dgm:prSet phldrT="[Text]" custT="1"/>
      <dgm:spPr/>
      <dgm:t>
        <a:bodyPr/>
        <a:lstStyle/>
        <a:p>
          <a:r>
            <a:rPr lang="en-AU" sz="1800" dirty="0"/>
            <a:t>Reluctance to Simplify</a:t>
          </a:r>
        </a:p>
      </dgm:t>
    </dgm:pt>
    <dgm:pt modelId="{92767FA0-36B5-4AA1-BB11-66406B3B9BE5}" type="parTrans" cxnId="{564F7AEF-D768-4E36-A1CF-7F4C64864850}">
      <dgm:prSet/>
      <dgm:spPr/>
      <dgm:t>
        <a:bodyPr/>
        <a:lstStyle/>
        <a:p>
          <a:endParaRPr lang="en-AU" sz="2000"/>
        </a:p>
      </dgm:t>
    </dgm:pt>
    <dgm:pt modelId="{C585BF50-AF09-4F8F-87AD-D65CBA34C879}" type="sibTrans" cxnId="{564F7AEF-D768-4E36-A1CF-7F4C64864850}">
      <dgm:prSet/>
      <dgm:spPr/>
      <dgm:t>
        <a:bodyPr/>
        <a:lstStyle/>
        <a:p>
          <a:endParaRPr lang="en-AU" sz="2000"/>
        </a:p>
      </dgm:t>
    </dgm:pt>
    <dgm:pt modelId="{4B768532-36A4-468D-8D64-DADA84094097}">
      <dgm:prSet custT="1"/>
      <dgm:spPr/>
      <dgm:t>
        <a:bodyPr/>
        <a:lstStyle/>
        <a:p>
          <a:r>
            <a:rPr lang="en-AU" sz="1800" dirty="0"/>
            <a:t>Deference to Expertise</a:t>
          </a:r>
        </a:p>
      </dgm:t>
    </dgm:pt>
    <dgm:pt modelId="{77C01415-6FB1-4FE7-A9EC-BE867DB477EE}" type="parTrans" cxnId="{24F2741D-42D2-40F4-AAC5-F9656C848523}">
      <dgm:prSet/>
      <dgm:spPr/>
      <dgm:t>
        <a:bodyPr/>
        <a:lstStyle/>
        <a:p>
          <a:endParaRPr lang="en-AU" sz="2000"/>
        </a:p>
      </dgm:t>
    </dgm:pt>
    <dgm:pt modelId="{52D7FD53-08A3-4E9A-9787-18281075373A}" type="sibTrans" cxnId="{24F2741D-42D2-40F4-AAC5-F9656C848523}">
      <dgm:prSet/>
      <dgm:spPr/>
      <dgm:t>
        <a:bodyPr/>
        <a:lstStyle/>
        <a:p>
          <a:endParaRPr lang="en-AU" sz="2000"/>
        </a:p>
      </dgm:t>
    </dgm:pt>
    <dgm:pt modelId="{DD140582-3D71-4197-9C28-36D4E01E32C9}" type="pres">
      <dgm:prSet presAssocID="{D44A2314-651C-47FC-9C46-321133237392}" presName="Name0" presStyleCnt="0">
        <dgm:presLayoutVars>
          <dgm:chMax val="1"/>
          <dgm:dir/>
          <dgm:animLvl val="ctr"/>
          <dgm:resizeHandles val="exact"/>
        </dgm:presLayoutVars>
      </dgm:prSet>
      <dgm:spPr/>
    </dgm:pt>
    <dgm:pt modelId="{99287782-FA20-41C6-9622-CD887BBE0375}" type="pres">
      <dgm:prSet presAssocID="{D5CD1093-0C36-434E-91DF-A2A580BA4A4F}" presName="centerShape" presStyleLbl="node0" presStyleIdx="0" presStyleCnt="1"/>
      <dgm:spPr/>
    </dgm:pt>
    <dgm:pt modelId="{31762833-12C4-47C5-AC8B-78983028E8E9}" type="pres">
      <dgm:prSet presAssocID="{22A6A057-97A7-49BD-9354-2DFBF94D8734}" presName="node" presStyleLbl="node1" presStyleIdx="0" presStyleCnt="5" custScaleX="129520" custScaleY="124800">
        <dgm:presLayoutVars>
          <dgm:bulletEnabled val="1"/>
        </dgm:presLayoutVars>
      </dgm:prSet>
      <dgm:spPr/>
    </dgm:pt>
    <dgm:pt modelId="{0A5CC624-4A08-49A4-BE14-E95810D23D92}" type="pres">
      <dgm:prSet presAssocID="{22A6A057-97A7-49BD-9354-2DFBF94D8734}" presName="dummy" presStyleCnt="0"/>
      <dgm:spPr/>
    </dgm:pt>
    <dgm:pt modelId="{6B4B1193-D102-482D-A18E-898AE94A1D4F}" type="pres">
      <dgm:prSet presAssocID="{821EC155-B4AC-4457-8830-218BFD647DFC}" presName="sibTrans" presStyleLbl="sibTrans2D1" presStyleIdx="0" presStyleCnt="5"/>
      <dgm:spPr/>
    </dgm:pt>
    <dgm:pt modelId="{E8937DA4-F32D-416B-BF51-6328828D07AA}" type="pres">
      <dgm:prSet presAssocID="{0B64C526-D991-4591-B329-DF2F13148D9E}" presName="node" presStyleLbl="node1" presStyleIdx="1" presStyleCnt="5" custScaleX="132354" custScaleY="136552">
        <dgm:presLayoutVars>
          <dgm:bulletEnabled val="1"/>
        </dgm:presLayoutVars>
      </dgm:prSet>
      <dgm:spPr/>
    </dgm:pt>
    <dgm:pt modelId="{911DDC7E-7DE0-4B86-B5C9-F00400E4D936}" type="pres">
      <dgm:prSet presAssocID="{0B64C526-D991-4591-B329-DF2F13148D9E}" presName="dummy" presStyleCnt="0"/>
      <dgm:spPr/>
    </dgm:pt>
    <dgm:pt modelId="{B6E0FF3C-0849-45D0-96D8-7CBFAC81A479}" type="pres">
      <dgm:prSet presAssocID="{1AA92192-294B-4CFE-A44E-B666F556DECD}" presName="sibTrans" presStyleLbl="sibTrans2D1" presStyleIdx="1" presStyleCnt="5"/>
      <dgm:spPr/>
    </dgm:pt>
    <dgm:pt modelId="{332B5D6E-AF0B-4C1A-851A-2A69D95CBF94}" type="pres">
      <dgm:prSet presAssocID="{2C86B16C-8CC9-4216-AD21-FC6A8BB891A1}" presName="node" presStyleLbl="node1" presStyleIdx="2" presStyleCnt="5" custScaleX="126272" custScaleY="127989">
        <dgm:presLayoutVars>
          <dgm:bulletEnabled val="1"/>
        </dgm:presLayoutVars>
      </dgm:prSet>
      <dgm:spPr/>
    </dgm:pt>
    <dgm:pt modelId="{E833ADA0-2C32-486F-B088-EBAC2B392208}" type="pres">
      <dgm:prSet presAssocID="{2C86B16C-8CC9-4216-AD21-FC6A8BB891A1}" presName="dummy" presStyleCnt="0"/>
      <dgm:spPr/>
    </dgm:pt>
    <dgm:pt modelId="{FB7F5884-B657-4545-87E6-9A24BACD006D}" type="pres">
      <dgm:prSet presAssocID="{2C447D88-291C-4386-99A8-6271FD8E3581}" presName="sibTrans" presStyleLbl="sibTrans2D1" presStyleIdx="2" presStyleCnt="5"/>
      <dgm:spPr/>
    </dgm:pt>
    <dgm:pt modelId="{2D18E522-2DAC-4968-B7BB-ABA535202B2E}" type="pres">
      <dgm:prSet presAssocID="{4B768532-36A4-468D-8D64-DADA84094097}" presName="node" presStyleLbl="node1" presStyleIdx="3" presStyleCnt="5" custScaleX="127565" custScaleY="130476">
        <dgm:presLayoutVars>
          <dgm:bulletEnabled val="1"/>
        </dgm:presLayoutVars>
      </dgm:prSet>
      <dgm:spPr/>
    </dgm:pt>
    <dgm:pt modelId="{DCA98851-E43B-41D6-AB01-C07A0783FF34}" type="pres">
      <dgm:prSet presAssocID="{4B768532-36A4-468D-8D64-DADA84094097}" presName="dummy" presStyleCnt="0"/>
      <dgm:spPr/>
    </dgm:pt>
    <dgm:pt modelId="{FD0CA092-8798-4584-9A79-D44BCFCE6902}" type="pres">
      <dgm:prSet presAssocID="{52D7FD53-08A3-4E9A-9787-18281075373A}" presName="sibTrans" presStyleLbl="sibTrans2D1" presStyleIdx="3" presStyleCnt="5"/>
      <dgm:spPr/>
    </dgm:pt>
    <dgm:pt modelId="{CF3849BB-03EF-49B7-B82B-BFA27DEFE8B5}" type="pres">
      <dgm:prSet presAssocID="{DFB91979-94E7-4B46-9703-2616AF8905FA}" presName="node" presStyleLbl="node1" presStyleIdx="4" presStyleCnt="5" custScaleX="128992" custScaleY="129599">
        <dgm:presLayoutVars>
          <dgm:bulletEnabled val="1"/>
        </dgm:presLayoutVars>
      </dgm:prSet>
      <dgm:spPr/>
    </dgm:pt>
    <dgm:pt modelId="{7B355026-A960-4371-ACC4-600340AAE737}" type="pres">
      <dgm:prSet presAssocID="{DFB91979-94E7-4B46-9703-2616AF8905FA}" presName="dummy" presStyleCnt="0"/>
      <dgm:spPr/>
    </dgm:pt>
    <dgm:pt modelId="{B208813B-4DE0-4AA3-A642-AE5FE152A2B9}" type="pres">
      <dgm:prSet presAssocID="{C585BF50-AF09-4F8F-87AD-D65CBA34C879}" presName="sibTrans" presStyleLbl="sibTrans2D1" presStyleIdx="4" presStyleCnt="5"/>
      <dgm:spPr/>
    </dgm:pt>
  </dgm:ptLst>
  <dgm:cxnLst>
    <dgm:cxn modelId="{3D8BC905-262D-4591-95CE-A3C83E5B6E12}" type="presOf" srcId="{22A6A057-97A7-49BD-9354-2DFBF94D8734}" destId="{31762833-12C4-47C5-AC8B-78983028E8E9}" srcOrd="0" destOrd="0" presId="urn:microsoft.com/office/officeart/2005/8/layout/radial6"/>
    <dgm:cxn modelId="{D56BF007-D523-4908-847C-7203D849C4FA}" type="presOf" srcId="{2C86B16C-8CC9-4216-AD21-FC6A8BB891A1}" destId="{332B5D6E-AF0B-4C1A-851A-2A69D95CBF94}" srcOrd="0" destOrd="0" presId="urn:microsoft.com/office/officeart/2005/8/layout/radial6"/>
    <dgm:cxn modelId="{24F2741D-42D2-40F4-AAC5-F9656C848523}" srcId="{D5CD1093-0C36-434E-91DF-A2A580BA4A4F}" destId="{4B768532-36A4-468D-8D64-DADA84094097}" srcOrd="3" destOrd="0" parTransId="{77C01415-6FB1-4FE7-A9EC-BE867DB477EE}" sibTransId="{52D7FD53-08A3-4E9A-9787-18281075373A}"/>
    <dgm:cxn modelId="{82FF1B34-9625-42CC-98D0-054094C112A9}" srcId="{D5CD1093-0C36-434E-91DF-A2A580BA4A4F}" destId="{22A6A057-97A7-49BD-9354-2DFBF94D8734}" srcOrd="0" destOrd="0" parTransId="{7C8B1A9F-81E7-4034-A312-81B10B42D449}" sibTransId="{821EC155-B4AC-4457-8830-218BFD647DFC}"/>
    <dgm:cxn modelId="{32048537-44A8-4B7F-AE10-DE12DA54E1B6}" srcId="{D44A2314-651C-47FC-9C46-321133237392}" destId="{D5CD1093-0C36-434E-91DF-A2A580BA4A4F}" srcOrd="0" destOrd="0" parTransId="{F9F35742-59FD-4A64-9E37-C054591E5190}" sibTransId="{B20C8D52-FC69-492F-893E-863DC3A64102}"/>
    <dgm:cxn modelId="{D72E2D39-676E-46CB-B7AC-7849C90D2707}" srcId="{D5CD1093-0C36-434E-91DF-A2A580BA4A4F}" destId="{0B64C526-D991-4591-B329-DF2F13148D9E}" srcOrd="1" destOrd="0" parTransId="{4524876C-96D5-4571-9081-82566CEC67AC}" sibTransId="{1AA92192-294B-4CFE-A44E-B666F556DECD}"/>
    <dgm:cxn modelId="{6D5D7239-7F03-4225-B4F1-5DF037948258}" type="presOf" srcId="{C585BF50-AF09-4F8F-87AD-D65CBA34C879}" destId="{B208813B-4DE0-4AA3-A642-AE5FE152A2B9}" srcOrd="0" destOrd="0" presId="urn:microsoft.com/office/officeart/2005/8/layout/radial6"/>
    <dgm:cxn modelId="{86E6A143-872B-4BBF-9F11-B3D8716D0E78}" type="presOf" srcId="{D5CD1093-0C36-434E-91DF-A2A580BA4A4F}" destId="{99287782-FA20-41C6-9622-CD887BBE0375}" srcOrd="0" destOrd="0" presId="urn:microsoft.com/office/officeart/2005/8/layout/radial6"/>
    <dgm:cxn modelId="{428DF35E-B24B-47E7-B5CF-23D9380A714F}" type="presOf" srcId="{1AA92192-294B-4CFE-A44E-B666F556DECD}" destId="{B6E0FF3C-0849-45D0-96D8-7CBFAC81A479}" srcOrd="0" destOrd="0" presId="urn:microsoft.com/office/officeart/2005/8/layout/radial6"/>
    <dgm:cxn modelId="{08B46871-9D61-4D48-866E-02EB1A013DEB}" type="presOf" srcId="{52D7FD53-08A3-4E9A-9787-18281075373A}" destId="{FD0CA092-8798-4584-9A79-D44BCFCE6902}" srcOrd="0" destOrd="0" presId="urn:microsoft.com/office/officeart/2005/8/layout/radial6"/>
    <dgm:cxn modelId="{80AF4BBE-F1C8-431D-8D8E-A175005C1F31}" type="presOf" srcId="{DFB91979-94E7-4B46-9703-2616AF8905FA}" destId="{CF3849BB-03EF-49B7-B82B-BFA27DEFE8B5}" srcOrd="0" destOrd="0" presId="urn:microsoft.com/office/officeart/2005/8/layout/radial6"/>
    <dgm:cxn modelId="{10265FC3-00EC-4810-8681-7DC149B2004B}" type="presOf" srcId="{821EC155-B4AC-4457-8830-218BFD647DFC}" destId="{6B4B1193-D102-482D-A18E-898AE94A1D4F}" srcOrd="0" destOrd="0" presId="urn:microsoft.com/office/officeart/2005/8/layout/radial6"/>
    <dgm:cxn modelId="{B6C172D1-6ADF-4175-8BB0-3504B84BD581}" type="presOf" srcId="{2C447D88-291C-4386-99A8-6271FD8E3581}" destId="{FB7F5884-B657-4545-87E6-9A24BACD006D}" srcOrd="0" destOrd="0" presId="urn:microsoft.com/office/officeart/2005/8/layout/radial6"/>
    <dgm:cxn modelId="{6CD448E6-24DB-48EF-8C0E-68602FA4A245}" srcId="{D5CD1093-0C36-434E-91DF-A2A580BA4A4F}" destId="{2C86B16C-8CC9-4216-AD21-FC6A8BB891A1}" srcOrd="2" destOrd="0" parTransId="{6F961738-F7BD-4119-AD61-06B6C228F8FF}" sibTransId="{2C447D88-291C-4386-99A8-6271FD8E3581}"/>
    <dgm:cxn modelId="{14EC6DEA-F505-4689-A9AB-C311C36A16D4}" type="presOf" srcId="{D44A2314-651C-47FC-9C46-321133237392}" destId="{DD140582-3D71-4197-9C28-36D4E01E32C9}" srcOrd="0" destOrd="0" presId="urn:microsoft.com/office/officeart/2005/8/layout/radial6"/>
    <dgm:cxn modelId="{A09300ED-8FBE-4EA1-9329-0F8A74E220F5}" type="presOf" srcId="{4B768532-36A4-468D-8D64-DADA84094097}" destId="{2D18E522-2DAC-4968-B7BB-ABA535202B2E}" srcOrd="0" destOrd="0" presId="urn:microsoft.com/office/officeart/2005/8/layout/radial6"/>
    <dgm:cxn modelId="{B07AEDEE-7F2B-4DD6-8871-D84EEA210902}" type="presOf" srcId="{0B64C526-D991-4591-B329-DF2F13148D9E}" destId="{E8937DA4-F32D-416B-BF51-6328828D07AA}" srcOrd="0" destOrd="0" presId="urn:microsoft.com/office/officeart/2005/8/layout/radial6"/>
    <dgm:cxn modelId="{564F7AEF-D768-4E36-A1CF-7F4C64864850}" srcId="{D5CD1093-0C36-434E-91DF-A2A580BA4A4F}" destId="{DFB91979-94E7-4B46-9703-2616AF8905FA}" srcOrd="4" destOrd="0" parTransId="{92767FA0-36B5-4AA1-BB11-66406B3B9BE5}" sibTransId="{C585BF50-AF09-4F8F-87AD-D65CBA34C879}"/>
    <dgm:cxn modelId="{4FBE71C2-9C1D-46D5-B221-69E122124658}" type="presParOf" srcId="{DD140582-3D71-4197-9C28-36D4E01E32C9}" destId="{99287782-FA20-41C6-9622-CD887BBE0375}" srcOrd="0" destOrd="0" presId="urn:microsoft.com/office/officeart/2005/8/layout/radial6"/>
    <dgm:cxn modelId="{94231564-D9D6-40E0-8F11-47FA009BD1CA}" type="presParOf" srcId="{DD140582-3D71-4197-9C28-36D4E01E32C9}" destId="{31762833-12C4-47C5-AC8B-78983028E8E9}" srcOrd="1" destOrd="0" presId="urn:microsoft.com/office/officeart/2005/8/layout/radial6"/>
    <dgm:cxn modelId="{24566054-4573-442A-A6F8-C263AF9CEB1E}" type="presParOf" srcId="{DD140582-3D71-4197-9C28-36D4E01E32C9}" destId="{0A5CC624-4A08-49A4-BE14-E95810D23D92}" srcOrd="2" destOrd="0" presId="urn:microsoft.com/office/officeart/2005/8/layout/radial6"/>
    <dgm:cxn modelId="{0E4379F8-26B2-439B-838D-C1BE68C96395}" type="presParOf" srcId="{DD140582-3D71-4197-9C28-36D4E01E32C9}" destId="{6B4B1193-D102-482D-A18E-898AE94A1D4F}" srcOrd="3" destOrd="0" presId="urn:microsoft.com/office/officeart/2005/8/layout/radial6"/>
    <dgm:cxn modelId="{3B98151B-C3F5-4CED-958E-E528F64B4728}" type="presParOf" srcId="{DD140582-3D71-4197-9C28-36D4E01E32C9}" destId="{E8937DA4-F32D-416B-BF51-6328828D07AA}" srcOrd="4" destOrd="0" presId="urn:microsoft.com/office/officeart/2005/8/layout/radial6"/>
    <dgm:cxn modelId="{D6C7003A-852E-45D8-84B1-513EF623944C}" type="presParOf" srcId="{DD140582-3D71-4197-9C28-36D4E01E32C9}" destId="{911DDC7E-7DE0-4B86-B5C9-F00400E4D936}" srcOrd="5" destOrd="0" presId="urn:microsoft.com/office/officeart/2005/8/layout/radial6"/>
    <dgm:cxn modelId="{03A52FB7-F64E-490D-9A0D-6E8D52A87D89}" type="presParOf" srcId="{DD140582-3D71-4197-9C28-36D4E01E32C9}" destId="{B6E0FF3C-0849-45D0-96D8-7CBFAC81A479}" srcOrd="6" destOrd="0" presId="urn:microsoft.com/office/officeart/2005/8/layout/radial6"/>
    <dgm:cxn modelId="{ADB9FF84-03F9-42F1-9126-6A700A73999F}" type="presParOf" srcId="{DD140582-3D71-4197-9C28-36D4E01E32C9}" destId="{332B5D6E-AF0B-4C1A-851A-2A69D95CBF94}" srcOrd="7" destOrd="0" presId="urn:microsoft.com/office/officeart/2005/8/layout/radial6"/>
    <dgm:cxn modelId="{A833A43E-1CD5-4FDC-8D19-D26131B915D0}" type="presParOf" srcId="{DD140582-3D71-4197-9C28-36D4E01E32C9}" destId="{E833ADA0-2C32-486F-B088-EBAC2B392208}" srcOrd="8" destOrd="0" presId="urn:microsoft.com/office/officeart/2005/8/layout/radial6"/>
    <dgm:cxn modelId="{D2A3A81F-98C2-4B5A-AAFD-2FF25A532C02}" type="presParOf" srcId="{DD140582-3D71-4197-9C28-36D4E01E32C9}" destId="{FB7F5884-B657-4545-87E6-9A24BACD006D}" srcOrd="9" destOrd="0" presId="urn:microsoft.com/office/officeart/2005/8/layout/radial6"/>
    <dgm:cxn modelId="{90AEE79B-45E2-466C-A7E9-8AF580C5D682}" type="presParOf" srcId="{DD140582-3D71-4197-9C28-36D4E01E32C9}" destId="{2D18E522-2DAC-4968-B7BB-ABA535202B2E}" srcOrd="10" destOrd="0" presId="urn:microsoft.com/office/officeart/2005/8/layout/radial6"/>
    <dgm:cxn modelId="{BB7D6D3E-98F1-415C-8B70-4CCEDC8395C1}" type="presParOf" srcId="{DD140582-3D71-4197-9C28-36D4E01E32C9}" destId="{DCA98851-E43B-41D6-AB01-C07A0783FF34}" srcOrd="11" destOrd="0" presId="urn:microsoft.com/office/officeart/2005/8/layout/radial6"/>
    <dgm:cxn modelId="{82863F74-F433-4B03-943F-893062FE7C45}" type="presParOf" srcId="{DD140582-3D71-4197-9C28-36D4E01E32C9}" destId="{FD0CA092-8798-4584-9A79-D44BCFCE6902}" srcOrd="12" destOrd="0" presId="urn:microsoft.com/office/officeart/2005/8/layout/radial6"/>
    <dgm:cxn modelId="{868D8247-83AC-4071-89A9-4BA6BD8957DF}" type="presParOf" srcId="{DD140582-3D71-4197-9C28-36D4E01E32C9}" destId="{CF3849BB-03EF-49B7-B82B-BFA27DEFE8B5}" srcOrd="13" destOrd="0" presId="urn:microsoft.com/office/officeart/2005/8/layout/radial6"/>
    <dgm:cxn modelId="{3B0C8597-9005-45A9-9E9B-491116D39611}" type="presParOf" srcId="{DD140582-3D71-4197-9C28-36D4E01E32C9}" destId="{7B355026-A960-4371-ACC4-600340AAE737}" srcOrd="14" destOrd="0" presId="urn:microsoft.com/office/officeart/2005/8/layout/radial6"/>
    <dgm:cxn modelId="{268EF8E8-0D75-48FB-81F1-48267106A8F6}" type="presParOf" srcId="{DD140582-3D71-4197-9C28-36D4E01E32C9}" destId="{B208813B-4DE0-4AA3-A642-AE5FE152A2B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1A188-D319-C34C-B861-F59CF9F66639}">
      <dsp:nvSpPr>
        <dsp:cNvPr id="0" name=""/>
        <dsp:cNvSpPr/>
      </dsp:nvSpPr>
      <dsp:spPr>
        <a:xfrm>
          <a:off x="1673539" y="615451"/>
          <a:ext cx="5416412" cy="5416412"/>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-Analytical capability</a:t>
          </a:r>
        </a:p>
        <a:p>
          <a:pPr marL="0" lvl="0" indent="0" algn="ctr" defTabSz="977900">
            <a:lnSpc>
              <a:spcPct val="90000"/>
            </a:lnSpc>
            <a:spcBef>
              <a:spcPct val="0"/>
            </a:spcBef>
            <a:spcAft>
              <a:spcPct val="35000"/>
            </a:spcAft>
            <a:buNone/>
          </a:pPr>
          <a:r>
            <a:rPr lang="en-GB" sz="2200" kern="1200" dirty="0"/>
            <a:t>-Instrumental capacity</a:t>
          </a:r>
        </a:p>
        <a:p>
          <a:pPr marL="0" lvl="0" indent="0" algn="ctr" defTabSz="977900">
            <a:lnSpc>
              <a:spcPct val="90000"/>
            </a:lnSpc>
            <a:spcBef>
              <a:spcPct val="0"/>
            </a:spcBef>
            <a:spcAft>
              <a:spcPct val="35000"/>
            </a:spcAft>
            <a:buNone/>
          </a:pPr>
          <a:r>
            <a:rPr lang="en-GB" sz="2200" kern="1200" dirty="0"/>
            <a:t>-High performance</a:t>
          </a:r>
        </a:p>
      </dsp:txBody>
      <dsp:txXfrm>
        <a:off x="4618391" y="1614908"/>
        <a:ext cx="1837711" cy="1805470"/>
      </dsp:txXfrm>
    </dsp:sp>
    <dsp:sp modelId="{9D9658F9-84FB-1744-AA0E-5C58AD224E6A}">
      <dsp:nvSpPr>
        <dsp:cNvPr id="0" name=""/>
        <dsp:cNvSpPr/>
      </dsp:nvSpPr>
      <dsp:spPr>
        <a:xfrm>
          <a:off x="1698792" y="596450"/>
          <a:ext cx="5416412" cy="5416412"/>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-Listening</a:t>
          </a:r>
        </a:p>
        <a:p>
          <a:pPr marL="0" lvl="0" indent="0" algn="ctr" defTabSz="977900">
            <a:lnSpc>
              <a:spcPct val="90000"/>
            </a:lnSpc>
            <a:spcBef>
              <a:spcPct val="0"/>
            </a:spcBef>
            <a:spcAft>
              <a:spcPct val="35000"/>
            </a:spcAft>
            <a:buNone/>
          </a:pPr>
          <a:r>
            <a:rPr lang="en-GB" sz="2200" kern="1200" dirty="0"/>
            <a:t>-Responsiveness</a:t>
          </a:r>
        </a:p>
        <a:p>
          <a:pPr marL="0" lvl="0" indent="0" algn="ctr" defTabSz="977900">
            <a:lnSpc>
              <a:spcPct val="90000"/>
            </a:lnSpc>
            <a:spcBef>
              <a:spcPct val="0"/>
            </a:spcBef>
            <a:spcAft>
              <a:spcPct val="35000"/>
            </a:spcAft>
            <a:buNone/>
          </a:pPr>
          <a:r>
            <a:rPr lang="en-GB" sz="2200" kern="1200" dirty="0"/>
            <a:t>-Even-handedness</a:t>
          </a:r>
        </a:p>
      </dsp:txBody>
      <dsp:txXfrm>
        <a:off x="3181858" y="4013948"/>
        <a:ext cx="2450281" cy="1676508"/>
      </dsp:txXfrm>
    </dsp:sp>
    <dsp:sp modelId="{2ECF69EA-0A8A-4547-BF50-238950DE03BC}">
      <dsp:nvSpPr>
        <dsp:cNvPr id="0" name=""/>
        <dsp:cNvSpPr/>
      </dsp:nvSpPr>
      <dsp:spPr>
        <a:xfrm>
          <a:off x="1698792" y="596450"/>
          <a:ext cx="5416412" cy="5416412"/>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-Fidelity to law</a:t>
          </a:r>
        </a:p>
        <a:p>
          <a:pPr marL="0" lvl="0" indent="0" algn="ctr" defTabSz="977900">
            <a:lnSpc>
              <a:spcPct val="90000"/>
            </a:lnSpc>
            <a:spcBef>
              <a:spcPct val="0"/>
            </a:spcBef>
            <a:spcAft>
              <a:spcPct val="35000"/>
            </a:spcAft>
            <a:buNone/>
          </a:pPr>
          <a:r>
            <a:rPr lang="en-GB" sz="2200" kern="1200" dirty="0"/>
            <a:t>-Respect for democracy</a:t>
          </a:r>
        </a:p>
        <a:p>
          <a:pPr marL="0" lvl="0" indent="0" algn="ctr" defTabSz="977900">
            <a:lnSpc>
              <a:spcPct val="90000"/>
            </a:lnSpc>
            <a:spcBef>
              <a:spcPct val="0"/>
            </a:spcBef>
            <a:spcAft>
              <a:spcPct val="35000"/>
            </a:spcAft>
            <a:buNone/>
          </a:pPr>
          <a:r>
            <a:rPr lang="en-GB" sz="2200" kern="1200" dirty="0"/>
            <a:t>-Commitment to public interest</a:t>
          </a:r>
        </a:p>
      </dsp:txBody>
      <dsp:txXfrm>
        <a:off x="2279122" y="1660388"/>
        <a:ext cx="1837711" cy="1805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1FAE5-689D-4DC6-BDDC-B6D3CBC6030E}">
      <dsp:nvSpPr>
        <dsp:cNvPr id="0" name=""/>
        <dsp:cNvSpPr/>
      </dsp:nvSpPr>
      <dsp:spPr>
        <a:xfrm rot="5400000">
          <a:off x="2312785" y="299163"/>
          <a:ext cx="1702073" cy="161809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Stated priorities not actual priorities</a:t>
          </a:r>
        </a:p>
      </dsp:txBody>
      <dsp:txXfrm rot="-5400000">
        <a:off x="2617804" y="533855"/>
        <a:ext cx="1092035" cy="1148711"/>
      </dsp:txXfrm>
    </dsp:sp>
    <dsp:sp modelId="{A1FB4B54-9454-4508-963E-58180B021B63}">
      <dsp:nvSpPr>
        <dsp:cNvPr id="0" name=""/>
        <dsp:cNvSpPr/>
      </dsp:nvSpPr>
      <dsp:spPr>
        <a:xfrm>
          <a:off x="3608995" y="0"/>
          <a:ext cx="1372015" cy="73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1" kern="1200" dirty="0">
              <a:solidFill>
                <a:schemeClr val="tx1"/>
              </a:solidFill>
            </a:rPr>
            <a:t>The “HUO”</a:t>
          </a:r>
        </a:p>
      </dsp:txBody>
      <dsp:txXfrm>
        <a:off x="3608995" y="0"/>
        <a:ext cx="1372015" cy="737642"/>
      </dsp:txXfrm>
    </dsp:sp>
    <dsp:sp modelId="{413E2082-E135-4C50-8BC5-1DB0B9CA7957}">
      <dsp:nvSpPr>
        <dsp:cNvPr id="0" name=""/>
        <dsp:cNvSpPr/>
      </dsp:nvSpPr>
      <dsp:spPr>
        <a:xfrm rot="5400000">
          <a:off x="742430" y="391234"/>
          <a:ext cx="1659130" cy="146532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AU" sz="1800" kern="1200" dirty="0"/>
            <a:t>Horizontal and vertical silos</a:t>
          </a:r>
        </a:p>
      </dsp:txBody>
      <dsp:txXfrm rot="-5400000">
        <a:off x="1069288" y="554704"/>
        <a:ext cx="1005413" cy="1138388"/>
      </dsp:txXfrm>
    </dsp:sp>
    <dsp:sp modelId="{4A27DE2A-D98C-42A0-A544-53988AB27FCC}">
      <dsp:nvSpPr>
        <dsp:cNvPr id="0" name=""/>
        <dsp:cNvSpPr/>
      </dsp:nvSpPr>
      <dsp:spPr>
        <a:xfrm rot="5400000">
          <a:off x="1656068" y="1734271"/>
          <a:ext cx="1548471" cy="141560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t>Leaders don’t listen</a:t>
          </a:r>
        </a:p>
      </dsp:txBody>
      <dsp:txXfrm rot="-5400000">
        <a:off x="1948313" y="1914843"/>
        <a:ext cx="963980" cy="1054459"/>
      </dsp:txXfrm>
    </dsp:sp>
    <dsp:sp modelId="{06A776D1-3192-4B12-A507-6C7FC75C7730}">
      <dsp:nvSpPr>
        <dsp:cNvPr id="0" name=""/>
        <dsp:cNvSpPr/>
      </dsp:nvSpPr>
      <dsp:spPr>
        <a:xfrm>
          <a:off x="397715" y="1970976"/>
          <a:ext cx="1327756" cy="73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endParaRPr lang="en-AU" sz="2000" kern="1200"/>
        </a:p>
      </dsp:txBody>
      <dsp:txXfrm>
        <a:off x="397715" y="1970976"/>
        <a:ext cx="1327756" cy="737642"/>
      </dsp:txXfrm>
    </dsp:sp>
    <dsp:sp modelId="{6B1935D1-7E8E-4E1E-8E0A-7BC2BFA99D51}">
      <dsp:nvSpPr>
        <dsp:cNvPr id="0" name=""/>
        <dsp:cNvSpPr/>
      </dsp:nvSpPr>
      <dsp:spPr>
        <a:xfrm rot="5400000">
          <a:off x="3124481" y="1773738"/>
          <a:ext cx="1645238" cy="14046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AU" sz="1800" kern="1200" dirty="0"/>
            <a:t>New initiative overload</a:t>
          </a:r>
        </a:p>
      </dsp:txBody>
      <dsp:txXfrm rot="-5400000">
        <a:off x="3461772" y="1907590"/>
        <a:ext cx="970656" cy="1136927"/>
      </dsp:txXfrm>
    </dsp:sp>
    <dsp:sp modelId="{0930C156-673E-4E0F-A6CD-ABB1748C6552}">
      <dsp:nvSpPr>
        <dsp:cNvPr id="0" name=""/>
        <dsp:cNvSpPr/>
      </dsp:nvSpPr>
      <dsp:spPr>
        <a:xfrm rot="5400000">
          <a:off x="2346124" y="3006106"/>
          <a:ext cx="1630989" cy="1564905"/>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AU" sz="1700" kern="1200" dirty="0"/>
            <a:t>Resources</a:t>
          </a:r>
          <a:r>
            <a:rPr lang="en-AU" sz="1800" kern="1200" dirty="0"/>
            <a:t> and demands don’t match</a:t>
          </a:r>
        </a:p>
      </dsp:txBody>
      <dsp:txXfrm rot="-5400000">
        <a:off x="2634700" y="3239390"/>
        <a:ext cx="1053837" cy="1098340"/>
      </dsp:txXfrm>
    </dsp:sp>
    <dsp:sp modelId="{73DD3154-09D6-4564-BF43-78ED4D27A393}">
      <dsp:nvSpPr>
        <dsp:cNvPr id="0" name=""/>
        <dsp:cNvSpPr/>
      </dsp:nvSpPr>
      <dsp:spPr>
        <a:xfrm>
          <a:off x="4039446" y="3492093"/>
          <a:ext cx="1181840" cy="73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Familiar?</a:t>
          </a:r>
        </a:p>
      </dsp:txBody>
      <dsp:txXfrm>
        <a:off x="4039446" y="3492093"/>
        <a:ext cx="1181840" cy="737642"/>
      </dsp:txXfrm>
    </dsp:sp>
    <dsp:sp modelId="{5DD3618A-44DF-4776-BA64-F3A454EE6E8A}">
      <dsp:nvSpPr>
        <dsp:cNvPr id="0" name=""/>
        <dsp:cNvSpPr/>
      </dsp:nvSpPr>
      <dsp:spPr>
        <a:xfrm rot="5400000">
          <a:off x="842714" y="2994839"/>
          <a:ext cx="1555553" cy="1403323"/>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AU" sz="1700" kern="1200" dirty="0"/>
            <a:t>Individuals set differing standards</a:t>
          </a:r>
        </a:p>
      </dsp:txBody>
      <dsp:txXfrm rot="-5400000">
        <a:off x="1141272" y="3165297"/>
        <a:ext cx="958437" cy="1062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8813B-4DE0-4AA3-A642-AE5FE152A2B9}">
      <dsp:nvSpPr>
        <dsp:cNvPr id="0" name=""/>
        <dsp:cNvSpPr/>
      </dsp:nvSpPr>
      <dsp:spPr>
        <a:xfrm>
          <a:off x="1398108" y="690958"/>
          <a:ext cx="4622550" cy="4622550"/>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0CA092-8798-4584-9A79-D44BCFCE6902}">
      <dsp:nvSpPr>
        <dsp:cNvPr id="0" name=""/>
        <dsp:cNvSpPr/>
      </dsp:nvSpPr>
      <dsp:spPr>
        <a:xfrm>
          <a:off x="1398108" y="690958"/>
          <a:ext cx="4622550" cy="4622550"/>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F5884-B657-4545-87E6-9A24BACD006D}">
      <dsp:nvSpPr>
        <dsp:cNvPr id="0" name=""/>
        <dsp:cNvSpPr/>
      </dsp:nvSpPr>
      <dsp:spPr>
        <a:xfrm>
          <a:off x="1398108" y="690958"/>
          <a:ext cx="4622550" cy="4622550"/>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E0FF3C-0849-45D0-96D8-7CBFAC81A479}">
      <dsp:nvSpPr>
        <dsp:cNvPr id="0" name=""/>
        <dsp:cNvSpPr/>
      </dsp:nvSpPr>
      <dsp:spPr>
        <a:xfrm>
          <a:off x="1398108" y="690958"/>
          <a:ext cx="4622550" cy="4622550"/>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4B1193-D102-482D-A18E-898AE94A1D4F}">
      <dsp:nvSpPr>
        <dsp:cNvPr id="0" name=""/>
        <dsp:cNvSpPr/>
      </dsp:nvSpPr>
      <dsp:spPr>
        <a:xfrm>
          <a:off x="1398108" y="690958"/>
          <a:ext cx="4622550" cy="4622550"/>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87782-FA20-41C6-9622-CD887BBE0375}">
      <dsp:nvSpPr>
        <dsp:cNvPr id="0" name=""/>
        <dsp:cNvSpPr/>
      </dsp:nvSpPr>
      <dsp:spPr>
        <a:xfrm>
          <a:off x="2646245" y="1939095"/>
          <a:ext cx="2126277" cy="2126277"/>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Collective Mind</a:t>
          </a:r>
        </a:p>
      </dsp:txBody>
      <dsp:txXfrm>
        <a:off x="2957631" y="2250481"/>
        <a:ext cx="1503505" cy="1503505"/>
      </dsp:txXfrm>
    </dsp:sp>
    <dsp:sp modelId="{31762833-12C4-47C5-AC8B-78983028E8E9}">
      <dsp:nvSpPr>
        <dsp:cNvPr id="0" name=""/>
        <dsp:cNvSpPr/>
      </dsp:nvSpPr>
      <dsp:spPr>
        <a:xfrm>
          <a:off x="2745500" y="-184217"/>
          <a:ext cx="1927768" cy="1857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Sensitivity to Operations</a:t>
          </a:r>
        </a:p>
      </dsp:txBody>
      <dsp:txXfrm>
        <a:off x="3027815" y="87810"/>
        <a:ext cx="1363138" cy="1313461"/>
      </dsp:txXfrm>
    </dsp:sp>
    <dsp:sp modelId="{E8937DA4-F32D-416B-BF51-6328828D07AA}">
      <dsp:nvSpPr>
        <dsp:cNvPr id="0" name=""/>
        <dsp:cNvSpPr/>
      </dsp:nvSpPr>
      <dsp:spPr>
        <a:xfrm>
          <a:off x="4871603" y="1288352"/>
          <a:ext cx="1969949" cy="2032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Preoccupation with Failure</a:t>
          </a:r>
        </a:p>
      </dsp:txBody>
      <dsp:txXfrm>
        <a:off x="5160095" y="1585995"/>
        <a:ext cx="1392965" cy="1437145"/>
      </dsp:txXfrm>
    </dsp:sp>
    <dsp:sp modelId="{332B5D6E-AF0B-4C1A-851A-2A69D95CBF94}">
      <dsp:nvSpPr>
        <dsp:cNvPr id="0" name=""/>
        <dsp:cNvSpPr/>
      </dsp:nvSpPr>
      <dsp:spPr>
        <a:xfrm>
          <a:off x="4096710" y="3876255"/>
          <a:ext cx="1879425" cy="19049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t>Commitment to Resilience</a:t>
          </a:r>
        </a:p>
      </dsp:txBody>
      <dsp:txXfrm>
        <a:off x="4371945" y="4155233"/>
        <a:ext cx="1328955" cy="1347024"/>
      </dsp:txXfrm>
    </dsp:sp>
    <dsp:sp modelId="{2D18E522-2DAC-4968-B7BB-ABA535202B2E}">
      <dsp:nvSpPr>
        <dsp:cNvPr id="0" name=""/>
        <dsp:cNvSpPr/>
      </dsp:nvSpPr>
      <dsp:spPr>
        <a:xfrm>
          <a:off x="1433010" y="3857747"/>
          <a:ext cx="1898669" cy="19419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Deference to Expertise</a:t>
          </a:r>
        </a:p>
      </dsp:txBody>
      <dsp:txXfrm>
        <a:off x="1711064" y="4142146"/>
        <a:ext cx="1342561" cy="1373199"/>
      </dsp:txXfrm>
    </dsp:sp>
    <dsp:sp modelId="{CF3849BB-03EF-49B7-B82B-BFA27DEFE8B5}">
      <dsp:nvSpPr>
        <dsp:cNvPr id="0" name=""/>
        <dsp:cNvSpPr/>
      </dsp:nvSpPr>
      <dsp:spPr>
        <a:xfrm>
          <a:off x="602235" y="1340096"/>
          <a:ext cx="1919909" cy="1928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Reluctance to Simplify</a:t>
          </a:r>
        </a:p>
      </dsp:txBody>
      <dsp:txXfrm>
        <a:off x="883399" y="1622583"/>
        <a:ext cx="1357581" cy="136396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F793090-455A-794E-A829-72B2DD604CBC}" type="datetimeFigureOut">
              <a:rPr lang="en-US" smtClean="0"/>
              <a:t>12/15/23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4E858-1959-1B45-B760-78E001E70CB3}" type="slidenum">
              <a:rPr lang="en-US" smtClean="0"/>
              <a:t>‹#›</a:t>
            </a:fld>
            <a:endParaRPr lang="en-US"/>
          </a:p>
        </p:txBody>
      </p:sp>
    </p:spTree>
    <p:extLst>
      <p:ext uri="{BB962C8B-B14F-4D97-AF65-F5344CB8AC3E}">
        <p14:creationId xmlns:p14="http://schemas.microsoft.com/office/powerpoint/2010/main" val="64652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this morning. My name is Layla Howe, I am currently progressing my PhD studies with the University of Queensland to explore the potential applications of High Reliability </a:t>
            </a:r>
            <a:r>
              <a:rPr lang="en-US" dirty="0" err="1"/>
              <a:t>Organisational</a:t>
            </a:r>
            <a:r>
              <a:rPr lang="en-US" dirty="0"/>
              <a:t> (or HRO) theory to environmental management in mining. This presentation has been developed collaboratively with fellow co-authors Susan Johnston and Shona Stevens who are both part of UQ’s broader HRO research group, and is aimed to encourage us all to take some time to think a little more about the role regulators could play in promoting a more highly reliable mining industry.</a:t>
            </a:r>
          </a:p>
        </p:txBody>
      </p:sp>
      <p:sp>
        <p:nvSpPr>
          <p:cNvPr id="4" name="Slide Number Placeholder 3"/>
          <p:cNvSpPr>
            <a:spLocks noGrp="1"/>
          </p:cNvSpPr>
          <p:nvPr>
            <p:ph type="sldNum" sz="quarter" idx="5"/>
          </p:nvPr>
        </p:nvSpPr>
        <p:spPr/>
        <p:txBody>
          <a:bodyPr/>
          <a:lstStyle/>
          <a:p>
            <a:fld id="{A304E858-1959-1B45-B760-78E001E70CB3}" type="slidenum">
              <a:rPr lang="en-US" smtClean="0"/>
              <a:t>1</a:t>
            </a:fld>
            <a:endParaRPr lang="en-US"/>
          </a:p>
        </p:txBody>
      </p:sp>
    </p:spTree>
    <p:extLst>
      <p:ext uri="{BB962C8B-B14F-4D97-AF65-F5344CB8AC3E}">
        <p14:creationId xmlns:p14="http://schemas.microsoft.com/office/powerpoint/2010/main" val="87757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c</a:t>
            </a:r>
            <a:r>
              <a:rPr lang="en-AU" sz="1200" dirty="0" err="1"/>
              <a:t>ould</a:t>
            </a:r>
            <a:r>
              <a:rPr lang="en-AU" sz="1200" dirty="0"/>
              <a:t> HRO thinking be applied to regulators focused on environmental management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Application of </a:t>
            </a:r>
            <a:r>
              <a:rPr lang="en-AU" sz="1200" dirty="0"/>
              <a:t>HRO thinking holds potential to enhance effectiveness of everyday organisational processes, aligned with organisational goals. But, also, this will be organisation/ regulatory agency specific and is beyond a check list style approach against these 6 main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a:t>
            </a:r>
            <a:r>
              <a:rPr lang="en-AU" sz="1200" dirty="0"/>
              <a:t> regulators are continually working to achieve ‘best in </a:t>
            </a:r>
            <a:r>
              <a:rPr lang="en-AU" sz="1200" dirty="0" err="1"/>
              <a:t>class’</a:t>
            </a:r>
            <a:r>
              <a:rPr lang="en-AU" sz="1200" dirty="0"/>
              <a:t> regulation, HRO thinking also offers important insights on principles or organisational elements that can benefit the most from continual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10</a:t>
            </a:fld>
            <a:endParaRPr lang="en-US"/>
          </a:p>
        </p:txBody>
      </p:sp>
    </p:spTree>
    <p:extLst>
      <p:ext uri="{BB962C8B-B14F-4D97-AF65-F5344CB8AC3E}">
        <p14:creationId xmlns:p14="http://schemas.microsoft.com/office/powerpoint/2010/main" val="190332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these summaries about theoretical frameworks relating to organizational factors, lets examine them in the context of regulating for environmental outcomes at mine sites.</a:t>
            </a:r>
          </a:p>
        </p:txBody>
      </p:sp>
      <p:sp>
        <p:nvSpPr>
          <p:cNvPr id="4" name="Slide Number Placeholder 3"/>
          <p:cNvSpPr>
            <a:spLocks noGrp="1"/>
          </p:cNvSpPr>
          <p:nvPr>
            <p:ph type="sldNum" sz="quarter" idx="5"/>
          </p:nvPr>
        </p:nvSpPr>
        <p:spPr/>
        <p:txBody>
          <a:bodyPr/>
          <a:lstStyle/>
          <a:p>
            <a:fld id="{A304E858-1959-1B45-B760-78E001E70CB3}" type="slidenum">
              <a:rPr lang="en-US" smtClean="0"/>
              <a:t>11</a:t>
            </a:fld>
            <a:endParaRPr lang="en-US"/>
          </a:p>
        </p:txBody>
      </p:sp>
    </p:spTree>
    <p:extLst>
      <p:ext uri="{BB962C8B-B14F-4D97-AF65-F5344CB8AC3E}">
        <p14:creationId xmlns:p14="http://schemas.microsoft.com/office/powerpoint/2010/main" val="41869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might these frameworks link to environmental management in mining? We appreciate Regulators are required to handle complex challenges that evolve. Both frameworks offer principles that could be used to support a Regulator’s efforts.</a:t>
            </a:r>
          </a:p>
          <a:p>
            <a:r>
              <a:rPr lang="en-US" dirty="0"/>
              <a:t>If we were to do a little out-of-the-box brainstorming and provide some general examples about what this all means, we might:</a:t>
            </a:r>
          </a:p>
          <a:p>
            <a:r>
              <a:rPr lang="en-US" dirty="0"/>
              <a:t>1. See that while there are efforts made to collaborate between the regulator and the regulated communities, using these frameworks would mean going even further than we have before. We would look to extend these efforts in way that adds on to issue-based discussions and frame some of these discussions between the regulator and the regulated in a way that encourages finding new solutions focused on improving the overall system, which is particularly front of mind when trying to fully </a:t>
            </a:r>
            <a:r>
              <a:rPr lang="en-US" dirty="0" err="1"/>
              <a:t>realise</a:t>
            </a:r>
            <a:r>
              <a:rPr lang="en-US" dirty="0"/>
              <a:t> the opportunities in our reach for the regional-scale post mining land use transitions that are needed across Australia.</a:t>
            </a:r>
          </a:p>
          <a:p>
            <a:r>
              <a:rPr lang="en-US" dirty="0"/>
              <a:t>2. Alternatively, we could look at how we think about our understanding and use of performance measures. There are a range of activity measures (such as enforcement activities or assessments completed) reported by our regulators that are critical in providing public transparency about their activities. Excellent regulators extend this performance measurement approach further, by engaging with regulated communities to identify and track performance against measures that focus on the impact of the influence regulator’s efforts/activities have on delivering desired positive outcomes.</a:t>
            </a:r>
          </a:p>
          <a:p>
            <a:r>
              <a:rPr lang="en-US" dirty="0"/>
              <a:t>3. Another example could be considering what it might be like if regulators were supporting and guiding mining companies working towards more highly reliable environmental performance by also checking on the practices companies use to embed environmental management into their </a:t>
            </a:r>
            <a:r>
              <a:rPr lang="en-US" dirty="0" err="1"/>
              <a:t>organisations</a:t>
            </a:r>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12</a:t>
            </a:fld>
            <a:endParaRPr lang="en-US"/>
          </a:p>
        </p:txBody>
      </p:sp>
    </p:spTree>
    <p:extLst>
      <p:ext uri="{BB962C8B-B14F-4D97-AF65-F5344CB8AC3E}">
        <p14:creationId xmlns:p14="http://schemas.microsoft.com/office/powerpoint/2010/main" val="24275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 I realise that this has been a fairly quick run through both HRO theory and the PPR Framework. So what am I hoping you might be thinking about is how how highly reliable performance and regulatory excellence could be connected with the influence regulatory agencies have in driving improved environmental outcomes at mine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What these frameworks also do, is show us that we need the regulated communities’ (which includes industry) engaged thinking about this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r>
              <a:rPr lang="en-AU" sz="1200" dirty="0"/>
              <a:t>The potential value is yet to be realised. We think there is value in regulatory agencies taking a closer look at how their current activities align with the key elements of these frameworks.</a:t>
            </a:r>
          </a:p>
          <a:p>
            <a:r>
              <a:rPr lang="en-AU" sz="1200" dirty="0"/>
              <a:t>I hope this might then provide the start of a richer, constructive conversation to identify the most relevant aspects offered by these frameworks and think about how we could apply this knowledge to find new opportunities that enable improved environmental outcomes at sites.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13</a:t>
            </a:fld>
            <a:endParaRPr lang="en-US"/>
          </a:p>
        </p:txBody>
      </p:sp>
    </p:spTree>
    <p:extLst>
      <p:ext uri="{BB962C8B-B14F-4D97-AF65-F5344CB8AC3E}">
        <p14:creationId xmlns:p14="http://schemas.microsoft.com/office/powerpoint/2010/main" val="301855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Happy to take questions.</a:t>
            </a:r>
            <a:endParaRPr lang="en-AU" sz="1200" dirty="0"/>
          </a:p>
          <a:p>
            <a:endParaRPr lang="en-US"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14</a:t>
            </a:fld>
            <a:endParaRPr lang="en-US"/>
          </a:p>
        </p:txBody>
      </p:sp>
    </p:spTree>
    <p:extLst>
      <p:ext uri="{BB962C8B-B14F-4D97-AF65-F5344CB8AC3E}">
        <p14:creationId xmlns:p14="http://schemas.microsoft.com/office/powerpoint/2010/main" val="371203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morning </a:t>
            </a:r>
            <a:r>
              <a:rPr lang="en-AU" dirty="0" err="1"/>
              <a:t>Im</a:t>
            </a:r>
            <a:r>
              <a:rPr lang="en-AU" dirty="0"/>
              <a:t> asking us all to consider more deeply what ‘good’ looks like when it comes to the approaches and practices regulators apply. To do this we need to shift our gaze from the critical day to day regulation activities (for example assessments for approvals, conducting inspections) we know are key components of a regulators role, and look to the zone of influence we all recognise that regulators have on the environmental outcomes at mines sites - using a different lens.</a:t>
            </a:r>
          </a:p>
          <a:p>
            <a:r>
              <a:rPr lang="en-AU" dirty="0"/>
              <a:t>During this presentation I will touch on 2 frameworks – the </a:t>
            </a:r>
            <a:r>
              <a:rPr lang="en-US" dirty="0"/>
              <a:t>PPR Framework and High Reliability </a:t>
            </a:r>
            <a:r>
              <a:rPr lang="en-US" dirty="0" err="1"/>
              <a:t>Organisational</a:t>
            </a:r>
            <a:r>
              <a:rPr lang="en-US" dirty="0"/>
              <a:t> thinking -</a:t>
            </a:r>
            <a:r>
              <a:rPr lang="en-AU" dirty="0"/>
              <a:t> that research has identified as having the potential to offer new perspectives when considering what changes in regulatory practices might be made to improve outcomes on the ground. </a:t>
            </a:r>
            <a:endParaRPr lang="en-AU" i="1" dirty="0"/>
          </a:p>
          <a:p>
            <a:endParaRPr lang="en-AU" dirty="0"/>
          </a:p>
          <a:p>
            <a:r>
              <a:rPr lang="en-US" dirty="0"/>
              <a:t>Both frameworks relate to organizational – or human factors – ranging from how people work or communicate with each other to things like the ways </a:t>
            </a:r>
            <a:r>
              <a:rPr lang="en-US" dirty="0" err="1"/>
              <a:t>organisations</a:t>
            </a:r>
            <a:r>
              <a:rPr lang="en-US" dirty="0"/>
              <a:t> approach resourcing. On the slides that follow, I will provide a brief summary about these 2 frameworks, before discussing what they might mean when regulating for improved environmental outcomes at mine sites.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And hopefully, though considering some of the insights these frameworks might offer, it can enhance the conversations companies and regulators are already having about how they could be working more effectively together.</a:t>
            </a:r>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2</a:t>
            </a:fld>
            <a:endParaRPr lang="en-US"/>
          </a:p>
        </p:txBody>
      </p:sp>
    </p:spTree>
    <p:extLst>
      <p:ext uri="{BB962C8B-B14F-4D97-AF65-F5344CB8AC3E}">
        <p14:creationId xmlns:p14="http://schemas.microsoft.com/office/powerpoint/2010/main" val="342716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explore what regulatory excellence might mean for regulatory </a:t>
            </a:r>
            <a:r>
              <a:rPr lang="en-US" dirty="0" err="1"/>
              <a:t>organisations</a:t>
            </a:r>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3</a:t>
            </a:fld>
            <a:endParaRPr lang="en-US"/>
          </a:p>
        </p:txBody>
      </p:sp>
    </p:spTree>
    <p:extLst>
      <p:ext uri="{BB962C8B-B14F-4D97-AF65-F5344CB8AC3E}">
        <p14:creationId xmlns:p14="http://schemas.microsoft.com/office/powerpoint/2010/main" val="176321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a:t>
            </a:r>
            <a:r>
              <a:rPr lang="en-US" dirty="0"/>
              <a:t> what does it then mean be an excellent regulator? How do the members of a regulatory organization need to work together to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 international study investigated these and many other key questions, resulting in the Penn Program on Regulation (or PPR) Framework for Regulatory Excellence. </a:t>
            </a:r>
            <a:r>
              <a:rPr lang="en-US" sz="1200" strike="sngStrike" dirty="0"/>
              <a:t>The framework was developed as a result of multiple dialogues, workshops, interviews and research projects, involving regulatory experts as well as regulators from across the world.</a:t>
            </a:r>
            <a:r>
              <a:rPr lang="en-US" strike="sngStrike" dirty="0"/>
              <a:t> </a:t>
            </a:r>
            <a:r>
              <a:rPr lang="en-US" dirty="0"/>
              <a:t>It provides a roadmap regulatory </a:t>
            </a:r>
            <a:r>
              <a:rPr lang="en-US" dirty="0" err="1"/>
              <a:t>organisations</a:t>
            </a:r>
            <a:r>
              <a:rPr lang="en-US" dirty="0"/>
              <a:t> could use to work towards regulatory excellence. </a:t>
            </a:r>
          </a:p>
          <a:p>
            <a:endParaRPr lang="en-US" dirty="0"/>
          </a:p>
          <a:p>
            <a:r>
              <a:rPr lang="en-US" dirty="0"/>
              <a:t>Notably, the process was initiated </a:t>
            </a:r>
            <a:r>
              <a:rPr lang="en-US" sz="1200" dirty="0"/>
              <a:t>and led by regulators </a:t>
            </a:r>
            <a:r>
              <a:rPr lang="en-US" dirty="0"/>
              <a:t>in the Alberta Energy Regulator in Canada. They </a:t>
            </a:r>
            <a:r>
              <a:rPr lang="en-AU" dirty="0"/>
              <a:t>wanted to comprehensively understand what a ‘Best in Class Regulator’ might look like so they then knew what organisational factors they needed to leverage so they could deliver on their </a:t>
            </a:r>
            <a:r>
              <a:rPr lang="en-US" sz="1200" dirty="0"/>
              <a:t>stated organizational </a:t>
            </a:r>
            <a:r>
              <a:rPr lang="en-AU" sz="1200" dirty="0"/>
              <a:t>mission – to achieve regulatory excellence.</a:t>
            </a:r>
            <a:r>
              <a:rPr lang="en-US" sz="120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PPR framework provides a substantial amount of detail discussing how regulatory excellence is defined, outlining a pathway to get there and measurement of excellence; so next Ill provide a brief overview about what is meant by regulatory excellence using a PPR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4</a:t>
            </a:fld>
            <a:endParaRPr lang="en-US"/>
          </a:p>
        </p:txBody>
      </p:sp>
    </p:spTree>
    <p:extLst>
      <p:ext uri="{BB962C8B-B14F-4D97-AF65-F5344CB8AC3E}">
        <p14:creationId xmlns:p14="http://schemas.microsoft.com/office/powerpoint/2010/main" val="425692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PPR view is represented as 3 main categories describing the core attributes of excellence. These are utmost integrity, stellar competence and empathic engagement. The wording was carefully chosen to reflect that these core attributes are applied to the highest degree in order to sustain excellence. For each of these 3 attributes, there are a total of 9 tenets (or elements) identified as essential ingredients for developing and sustaining regulatory excellence.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In this overview, Ill </a:t>
            </a:r>
            <a:r>
              <a:rPr lang="en-US" dirty="0" err="1"/>
              <a:t>summarise</a:t>
            </a:r>
            <a:r>
              <a:rPr lang="en-US" dirty="0"/>
              <a:t> each of the 3 key attributes:</a:t>
            </a:r>
          </a:p>
          <a:p>
            <a:pPr marL="228600" indent="-228600">
              <a:buAutoNum type="arabicPeriod"/>
            </a:pPr>
            <a:r>
              <a:rPr lang="en-US" dirty="0"/>
              <a:t>When talking about Utmost integrity – this is reflected when regulators are continuously challenging themselves to find ways to do better to serve the public interest</a:t>
            </a:r>
          </a:p>
          <a:p>
            <a:pPr marL="228600" indent="-228600">
              <a:buAutoNum type="arabicPeriod"/>
            </a:pPr>
            <a:endParaRPr lang="en-US" dirty="0"/>
          </a:p>
          <a:p>
            <a:r>
              <a:rPr lang="en-US" dirty="0"/>
              <a:t>2. With regards to Empathic engagement – this means going well beyond the types of routine interactions we would typically imagine occurs between the regulator and the regulated communities; what is meant by that is: very active, constant, and multiple-way exchanges of views – a discussion that evolves over time, with both the regulator and regulated communities working in concert to improve the overall system</a:t>
            </a:r>
          </a:p>
          <a:p>
            <a:endParaRPr lang="en-US" b="1" dirty="0"/>
          </a:p>
          <a:p>
            <a:r>
              <a:rPr lang="en-US" dirty="0"/>
              <a:t>3. And for Stellar Competence – while this includes a focus on having and retaining the technical skills regulators need to ensure they can identify and act on technical issues, as well as having a sufficient understanding about the communities they regulate; Also, this attribute involves valuing people excellence – having the right kind of people, actively developing the essential attributes needed including supporting people’s willingness to learn and building capacity to understand alternate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might view the role of technical competence or other aspects like faithful compliance with all legitimate laws as relatively obvious findings from the PPR framework, the framework is set apart from what we have previous learned through other inquiries or formalized processes… because it is </a:t>
            </a:r>
            <a:r>
              <a:rPr lang="en-US" dirty="0" err="1"/>
              <a:t>centred</a:t>
            </a:r>
            <a:r>
              <a:rPr lang="en-US" dirty="0"/>
              <a:t> around the way people are interacting with each other and what this then means in terms of regulatory outcomes.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Put another way, the PPR view focuses on the way people are inter-relating in their regulatory </a:t>
            </a:r>
            <a:r>
              <a:rPr lang="en-US" sz="1200" dirty="0" err="1"/>
              <a:t>organisations</a:t>
            </a:r>
            <a:r>
              <a:rPr lang="en-US" sz="1200" dirty="0"/>
              <a:t>, as well as with the regulated communities. </a:t>
            </a:r>
            <a:endParaRPr lang="en-US"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5</a:t>
            </a:fld>
            <a:endParaRPr lang="en-US"/>
          </a:p>
        </p:txBody>
      </p:sp>
    </p:spTree>
    <p:extLst>
      <p:ext uri="{BB962C8B-B14F-4D97-AF65-F5344CB8AC3E}">
        <p14:creationId xmlns:p14="http://schemas.microsoft.com/office/powerpoint/2010/main" val="113882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Ill now provide an overview of HRO theory. Perhaps some in the audience today have heard about this – as it has been mentioned in recent inquiries initiated in response to worker health and safety in the mining industry… however, it is useful to keep an open mind that the principles of HRO theory may also have applications beyond this for the mining sector</a:t>
            </a:r>
          </a:p>
        </p:txBody>
      </p:sp>
      <p:sp>
        <p:nvSpPr>
          <p:cNvPr id="4" name="Slide Number Placeholder 3"/>
          <p:cNvSpPr>
            <a:spLocks noGrp="1"/>
          </p:cNvSpPr>
          <p:nvPr>
            <p:ph type="sldNum" sz="quarter" idx="5"/>
          </p:nvPr>
        </p:nvSpPr>
        <p:spPr/>
        <p:txBody>
          <a:bodyPr/>
          <a:lstStyle/>
          <a:p>
            <a:fld id="{A304E858-1959-1B45-B760-78E001E70CB3}" type="slidenum">
              <a:rPr lang="en-US" smtClean="0"/>
              <a:t>6</a:t>
            </a:fld>
            <a:endParaRPr lang="en-US"/>
          </a:p>
        </p:txBody>
      </p:sp>
    </p:spTree>
    <p:extLst>
      <p:ext uri="{BB962C8B-B14F-4D97-AF65-F5344CB8AC3E}">
        <p14:creationId xmlns:p14="http://schemas.microsoft.com/office/powerpoint/2010/main" val="172758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 is meant by HRO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Probably the most critical feature that research tell us about HROs is that they are organisations that routinely deliver on their goals, even in very high risk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So coming back to recognising regulatory organisations also exert a degree of influence over environmental outcomes, perhaps application of HRO thinking also has relevance to regulatory organisations and the outcomes they are working towards… </a:t>
            </a:r>
            <a:r>
              <a:rPr lang="en-AU" sz="1800" dirty="0">
                <a:effectLst/>
                <a:latin typeface="Arial" panose="020B0604020202020204" pitchFamily="34" charset="0"/>
                <a:cs typeface="Times New Roman" panose="02020603050405020304" pitchFamily="18" charset="0"/>
              </a:rPr>
              <a:t>To work through this a little further, Ill now talk explain a little more on the main messages explaining HRO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7</a:t>
            </a:fld>
            <a:endParaRPr lang="en-US"/>
          </a:p>
        </p:txBody>
      </p:sp>
    </p:spTree>
    <p:extLst>
      <p:ext uri="{BB962C8B-B14F-4D97-AF65-F5344CB8AC3E}">
        <p14:creationId xmlns:p14="http://schemas.microsoft.com/office/powerpoint/2010/main" val="162618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illustrating first what a HRO is not, helps as a starting point. </a:t>
            </a:r>
            <a:r>
              <a:rPr lang="en-US" dirty="0" err="1"/>
              <a:t>Im</a:t>
            </a:r>
            <a:r>
              <a:rPr lang="en-US" dirty="0"/>
              <a:t> sure we can all reflect on various places we’ve worked and have perhaps encountered some things such as new initiative overload, resources and performance demands that seem to be disconnected… We all can think of popular streaming series that do a fantastic job at </a:t>
            </a:r>
            <a:r>
              <a:rPr lang="en-US" dirty="0" err="1"/>
              <a:t>satarising</a:t>
            </a:r>
            <a:r>
              <a:rPr lang="en-US" dirty="0"/>
              <a:t> some of these types of challenging factors that can be present in </a:t>
            </a:r>
            <a:r>
              <a:rPr lang="en-US" dirty="0" err="1"/>
              <a:t>organisations</a:t>
            </a:r>
            <a:r>
              <a:rPr lang="en-US" dirty="0"/>
              <a:t>. Understanding this helps us to appreciate why HROs are relatively uncommon. </a:t>
            </a:r>
          </a:p>
          <a:p>
            <a:endParaRPr lang="en-US" dirty="0"/>
          </a:p>
          <a:p>
            <a:r>
              <a:rPr lang="en-US" dirty="0"/>
              <a:t>It can sound deceptively simple to say that HROs simply deliver on their stated goals with high reliability, in high risk environments. And you are right in thinking there is more to it…</a:t>
            </a:r>
          </a:p>
        </p:txBody>
      </p:sp>
      <p:sp>
        <p:nvSpPr>
          <p:cNvPr id="4" name="Slide Number Placeholder 3"/>
          <p:cNvSpPr>
            <a:spLocks noGrp="1"/>
          </p:cNvSpPr>
          <p:nvPr>
            <p:ph type="sldNum" sz="quarter" idx="5"/>
          </p:nvPr>
        </p:nvSpPr>
        <p:spPr/>
        <p:txBody>
          <a:bodyPr/>
          <a:lstStyle/>
          <a:p>
            <a:fld id="{A304E858-1959-1B45-B760-78E001E70CB3}" type="slidenum">
              <a:rPr lang="en-US" smtClean="0"/>
              <a:t>8</a:t>
            </a:fld>
            <a:endParaRPr lang="en-US"/>
          </a:p>
        </p:txBody>
      </p:sp>
    </p:spTree>
    <p:extLst>
      <p:ext uri="{BB962C8B-B14F-4D97-AF65-F5344CB8AC3E}">
        <p14:creationId xmlns:p14="http://schemas.microsoft.com/office/powerpoint/2010/main" val="146016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HRO thinking is based on a few main principles. When I now walk you these principles, I would like you to keep think about this not just in terms of how we work as individuals – but rather to reflect on these aspects from an organizational level, where you can mentally visualize this means all groups in the organization go about their work in a way that lines up with these traits.</a:t>
            </a:r>
          </a:p>
          <a:p>
            <a:endParaRPr lang="en-US" b="1" dirty="0"/>
          </a:p>
          <a:p>
            <a:r>
              <a:rPr lang="en-US" b="1" dirty="0"/>
              <a:t>Collective Mind </a:t>
            </a:r>
            <a:r>
              <a:rPr lang="en-US" dirty="0"/>
              <a:t>– It is presented as the </a:t>
            </a:r>
            <a:r>
              <a:rPr lang="en-US" dirty="0" err="1"/>
              <a:t>centre</a:t>
            </a:r>
            <a:r>
              <a:rPr lang="en-US" dirty="0"/>
              <a:t> – the core – of this diagram… This is where all individuals have a clear and united understanding about the shared sense of purpose for their organization ‘what we are all really here to do’ . So, it might help to think about collective mind as being a bit like DNA for an organization.</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Sensitivity to Operations:</a:t>
            </a:r>
            <a:r>
              <a:rPr lang="en-US" dirty="0"/>
              <a:t> is about having a focus on understanding how the </a:t>
            </a:r>
            <a:r>
              <a:rPr lang="en-US" dirty="0" err="1"/>
              <a:t>organisation</a:t>
            </a:r>
            <a:r>
              <a:rPr lang="en-US" dirty="0"/>
              <a:t> works. In practice. In real time. With heightened awareness of each others roles, how they connect and what everyone is collectively working towards, this helps </a:t>
            </a:r>
            <a:r>
              <a:rPr lang="en-US" dirty="0" err="1"/>
              <a:t>organisations</a:t>
            </a:r>
            <a:r>
              <a:rPr lang="en-US" dirty="0"/>
              <a:t> to recognize when things aren’t as they should be. If there are their silos, communication barriers or breakdowns, or people aren’t familiar with operations beyond their own role it hinders this collective ability to notice and act</a:t>
            </a:r>
            <a:r>
              <a:rPr lang="en-US" b="1" dirty="0"/>
              <a:t>.</a:t>
            </a:r>
          </a:p>
          <a:p>
            <a:pPr marL="0" indent="0">
              <a:buNone/>
            </a:pPr>
            <a:endParaRPr lang="en-US" b="1" dirty="0"/>
          </a:p>
          <a:p>
            <a:pPr marL="0" indent="0">
              <a:buNone/>
            </a:pPr>
            <a:r>
              <a:rPr lang="en-US" b="1" dirty="0"/>
              <a:t>Reluctance to Simplify:</a:t>
            </a:r>
            <a:r>
              <a:rPr lang="en-US" dirty="0"/>
              <a:t> Importance is placed on taking time to understand a problem before jumping to a solution. We never work in a world with infinite time, however this is about valuing efforts made to understand the nature of the problem well enough to avoid solutions that produce unintended consequences.</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Preoccupied with Failure: </a:t>
            </a:r>
            <a:r>
              <a:rPr lang="en-US" dirty="0"/>
              <a:t>Often this principle can be talked about in relation to chronic unease, but it represents 2 key components. It is about being alert to small errors in systems and acting before they grow into a serious problem. It is more than formally recorded incidents. It is about all placing importance on the various every day types of system failures that can happen, perhaps missing data or an unexpected set of monitoring results and also taking the actions needed to fully resolve the issue.</a:t>
            </a:r>
          </a:p>
          <a:p>
            <a:pPr marL="0" indent="0">
              <a:buNone/>
            </a:pPr>
            <a:endParaRPr lang="en-US" b="1" dirty="0"/>
          </a:p>
          <a:p>
            <a:pPr marL="0" indent="0">
              <a:buNone/>
            </a:pPr>
            <a:r>
              <a:rPr lang="en-US" b="1" dirty="0"/>
              <a:t>Commitment to Resilience:</a:t>
            </a:r>
            <a:r>
              <a:rPr lang="en-US" dirty="0"/>
              <a:t> This is about ensuring resources are sufficient to prevent, recover and learn from a failure. Almost a bit like having some buffer in the system to absorb an unwanted surprise or unplanned development…</a:t>
            </a:r>
          </a:p>
          <a:p>
            <a:pPr marL="0" indent="0">
              <a:buNone/>
            </a:pPr>
            <a:endParaRPr lang="en-US" dirty="0"/>
          </a:p>
          <a:p>
            <a:pPr marL="0" indent="0">
              <a:buNone/>
            </a:pPr>
            <a:r>
              <a:rPr lang="en-US" b="1" dirty="0"/>
              <a:t>Deference to Expertise:</a:t>
            </a:r>
            <a:r>
              <a:rPr lang="en-US" dirty="0"/>
              <a:t> Experts (</a:t>
            </a:r>
            <a:r>
              <a:rPr lang="en-US" i="1" dirty="0"/>
              <a:t>internal</a:t>
            </a:r>
            <a:r>
              <a:rPr lang="en-US" dirty="0"/>
              <a:t> or external) about the issue at hand are sought out, heard and their views are considered carefully to inform actions. Id really like to emphasize, for many </a:t>
            </a:r>
            <a:r>
              <a:rPr lang="en-US" dirty="0" err="1"/>
              <a:t>organisations</a:t>
            </a:r>
            <a:r>
              <a:rPr lang="en-US" dirty="0"/>
              <a:t>, it is about the value placed and capacity to tap into the expertise and experience regardless of where it lies in a business’ org structure hierarchy to solve problems and inform decision making processes… So as an example, this would mean the environmental officer who has gone out and walked the ground inspecting a newly rehabilitated area should be involved in the decision making affecting any remedial strategies that need to get implemented  (like weed or erosion management) as they will have direct experience to do with issues identified…</a:t>
            </a:r>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04E858-1959-1B45-B760-78E001E70CB3}" type="slidenum">
              <a:rPr lang="en-US" smtClean="0"/>
              <a:t>9</a:t>
            </a:fld>
            <a:endParaRPr lang="en-US"/>
          </a:p>
        </p:txBody>
      </p:sp>
    </p:spTree>
    <p:extLst>
      <p:ext uri="{BB962C8B-B14F-4D97-AF65-F5344CB8AC3E}">
        <p14:creationId xmlns:p14="http://schemas.microsoft.com/office/powerpoint/2010/main" val="230709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F9F5F-18F1-CD01-F524-2C56B93B88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169537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145FE-DA05-852C-6A9E-CCC9D6975E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F29F8125-0499-76DB-A9DE-9A8D163F360F}"/>
              </a:ext>
            </a:extLst>
          </p:cNvPr>
          <p:cNvSpPr>
            <a:spLocks noGrp="1"/>
          </p:cNvSpPr>
          <p:nvPr>
            <p:ph type="ctrTitle"/>
          </p:nvPr>
        </p:nvSpPr>
        <p:spPr>
          <a:xfrm>
            <a:off x="4339086" y="1122363"/>
            <a:ext cx="7631497"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A07785C-78A1-746A-B640-B0DD3CF530F6}"/>
              </a:ext>
            </a:extLst>
          </p:cNvPr>
          <p:cNvSpPr>
            <a:spLocks noGrp="1"/>
          </p:cNvSpPr>
          <p:nvPr>
            <p:ph type="subTitle" idx="1"/>
          </p:nvPr>
        </p:nvSpPr>
        <p:spPr>
          <a:xfrm>
            <a:off x="4339086" y="3602038"/>
            <a:ext cx="7631497"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70262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C94A4D-FCFE-2C61-36FD-38D4A601B99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34032C33-95A7-39C5-5154-A4E09223133F}"/>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F8CD2F53-A6B4-1ECD-02DC-EB5F3927A7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68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DD50D-2DE4-ED6E-3BCF-E4229E1130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a:extLst>
              <a:ext uri="{FF2B5EF4-FFF2-40B4-BE49-F238E27FC236}">
                <a16:creationId xmlns:a16="http://schemas.microsoft.com/office/drawing/2014/main" id="{2C125B50-F5C1-0921-899D-3012D2BB6223}"/>
              </a:ext>
            </a:extLst>
          </p:cNvPr>
          <p:cNvSpPr>
            <a:spLocks noGrp="1"/>
          </p:cNvSpPr>
          <p:nvPr>
            <p:ph type="title"/>
          </p:nvPr>
        </p:nvSpPr>
        <p:spPr>
          <a:xfrm>
            <a:off x="838200" y="1285336"/>
            <a:ext cx="10515600" cy="931556"/>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B0B28DF5-89AE-DCAC-0D1D-F2971C1203E5}"/>
              </a:ext>
            </a:extLst>
          </p:cNvPr>
          <p:cNvSpPr>
            <a:spLocks noGrp="1"/>
          </p:cNvSpPr>
          <p:nvPr>
            <p:ph idx="1"/>
          </p:nvPr>
        </p:nvSpPr>
        <p:spPr>
          <a:xfrm>
            <a:off x="838200" y="2351829"/>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2852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B7B3B7-996D-C1B0-18B8-350B6DF603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Content Placeholder 2">
            <a:extLst>
              <a:ext uri="{FF2B5EF4-FFF2-40B4-BE49-F238E27FC236}">
                <a16:creationId xmlns:a16="http://schemas.microsoft.com/office/drawing/2014/main" id="{6AF93425-7DF0-8338-6EC8-0A1986FB235E}"/>
              </a:ext>
            </a:extLst>
          </p:cNvPr>
          <p:cNvSpPr>
            <a:spLocks noGrp="1"/>
          </p:cNvSpPr>
          <p:nvPr>
            <p:ph sz="half" idx="1"/>
          </p:nvPr>
        </p:nvSpPr>
        <p:spPr>
          <a:xfrm>
            <a:off x="838200" y="2343218"/>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98ED41C4-3940-82C7-D040-1AD2A5383870}"/>
              </a:ext>
            </a:extLst>
          </p:cNvPr>
          <p:cNvSpPr>
            <a:spLocks noGrp="1"/>
          </p:cNvSpPr>
          <p:nvPr>
            <p:ph sz="half" idx="2"/>
          </p:nvPr>
        </p:nvSpPr>
        <p:spPr>
          <a:xfrm>
            <a:off x="6172200" y="2343218"/>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1">
            <a:extLst>
              <a:ext uri="{FF2B5EF4-FFF2-40B4-BE49-F238E27FC236}">
                <a16:creationId xmlns:a16="http://schemas.microsoft.com/office/drawing/2014/main" id="{2AAA8548-F24B-E78E-BC8A-D2851AD914CE}"/>
              </a:ext>
            </a:extLst>
          </p:cNvPr>
          <p:cNvSpPr>
            <a:spLocks noGrp="1"/>
          </p:cNvSpPr>
          <p:nvPr>
            <p:ph type="title"/>
          </p:nvPr>
        </p:nvSpPr>
        <p:spPr>
          <a:xfrm>
            <a:off x="838200" y="1285336"/>
            <a:ext cx="10515600" cy="931556"/>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99448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7B7D75-6344-EBDF-C4C7-81201F3767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50546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A26C11-2EBC-0BD4-5B0E-1BCD589996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8" cy="6857999"/>
          </a:xfrm>
          <a:prstGeom prst="rect">
            <a:avLst/>
          </a:prstGeom>
        </p:spPr>
      </p:pic>
    </p:spTree>
    <p:extLst>
      <p:ext uri="{BB962C8B-B14F-4D97-AF65-F5344CB8AC3E}">
        <p14:creationId xmlns:p14="http://schemas.microsoft.com/office/powerpoint/2010/main" val="378210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2ED5B-CE0C-EA9D-468A-B6C44588362E}"/>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77973870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0"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59CD-635D-4C23-8873-2D32405ABD38}"/>
              </a:ext>
            </a:extLst>
          </p:cNvPr>
          <p:cNvSpPr>
            <a:spLocks noGrp="1"/>
          </p:cNvSpPr>
          <p:nvPr>
            <p:ph type="ctrTitle"/>
          </p:nvPr>
        </p:nvSpPr>
        <p:spPr>
          <a:xfrm>
            <a:off x="5297805" y="1122362"/>
            <a:ext cx="7387153" cy="3266758"/>
          </a:xfrm>
        </p:spPr>
        <p:txBody>
          <a:bodyPr/>
          <a:lstStyle/>
          <a:p>
            <a:pPr algn="l"/>
            <a:r>
              <a:rPr lang="en-AU" dirty="0"/>
              <a:t>The Role of the Regulator in Promoting a Highly Reliable Mining Industry</a:t>
            </a:r>
          </a:p>
        </p:txBody>
      </p:sp>
      <p:sp>
        <p:nvSpPr>
          <p:cNvPr id="3" name="Subtitle 2">
            <a:extLst>
              <a:ext uri="{FF2B5EF4-FFF2-40B4-BE49-F238E27FC236}">
                <a16:creationId xmlns:a16="http://schemas.microsoft.com/office/drawing/2014/main" id="{8E5A21A1-4E93-4942-47DC-D15B62A82F64}"/>
              </a:ext>
            </a:extLst>
          </p:cNvPr>
          <p:cNvSpPr>
            <a:spLocks noGrp="1"/>
          </p:cNvSpPr>
          <p:nvPr>
            <p:ph type="subTitle" idx="1"/>
          </p:nvPr>
        </p:nvSpPr>
        <p:spPr>
          <a:xfrm>
            <a:off x="4360105" y="4630738"/>
            <a:ext cx="6616068" cy="1655762"/>
          </a:xfrm>
        </p:spPr>
        <p:txBody>
          <a:bodyPr/>
          <a:lstStyle/>
          <a:p>
            <a:pPr algn="l"/>
            <a:r>
              <a:rPr lang="en-AU" dirty="0"/>
              <a:t>Layla Howe</a:t>
            </a:r>
          </a:p>
          <a:p>
            <a:pPr algn="l"/>
            <a:r>
              <a:rPr lang="en-AU" dirty="0"/>
              <a:t>PhD Candidate, The University of Queensland</a:t>
            </a:r>
          </a:p>
        </p:txBody>
      </p:sp>
    </p:spTree>
    <p:extLst>
      <p:ext uri="{BB962C8B-B14F-4D97-AF65-F5344CB8AC3E}">
        <p14:creationId xmlns:p14="http://schemas.microsoft.com/office/powerpoint/2010/main" val="405037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8E9C-F7AF-928A-5B98-12666AE58899}"/>
              </a:ext>
            </a:extLst>
          </p:cNvPr>
          <p:cNvSpPr>
            <a:spLocks noGrp="1"/>
          </p:cNvSpPr>
          <p:nvPr>
            <p:ph type="title"/>
          </p:nvPr>
        </p:nvSpPr>
        <p:spPr/>
        <p:txBody>
          <a:bodyPr/>
          <a:lstStyle/>
          <a:p>
            <a:r>
              <a:rPr lang="en-US" dirty="0"/>
              <a:t>The potential of HRO thinking…</a:t>
            </a:r>
          </a:p>
        </p:txBody>
      </p:sp>
      <p:sp>
        <p:nvSpPr>
          <p:cNvPr id="3" name="Content Placeholder 2">
            <a:extLst>
              <a:ext uri="{FF2B5EF4-FFF2-40B4-BE49-F238E27FC236}">
                <a16:creationId xmlns:a16="http://schemas.microsoft.com/office/drawing/2014/main" id="{4D2F3874-54DE-DCE9-5FAD-67F0D5B99A13}"/>
              </a:ext>
            </a:extLst>
          </p:cNvPr>
          <p:cNvSpPr>
            <a:spLocks noGrp="1"/>
          </p:cNvSpPr>
          <p:nvPr>
            <p:ph idx="1"/>
          </p:nvPr>
        </p:nvSpPr>
        <p:spPr>
          <a:xfrm>
            <a:off x="838200" y="2066079"/>
            <a:ext cx="10515600" cy="4351338"/>
          </a:xfrm>
        </p:spPr>
        <p:txBody>
          <a:bodyPr/>
          <a:lstStyle/>
          <a:p>
            <a:r>
              <a:rPr lang="en-AU" sz="2800" dirty="0"/>
              <a:t>Regulators function as organisations.</a:t>
            </a:r>
          </a:p>
          <a:p>
            <a:endParaRPr lang="en-AU" sz="2800" dirty="0"/>
          </a:p>
          <a:p>
            <a:r>
              <a:rPr lang="en-AU" dirty="0"/>
              <a:t>There is</a:t>
            </a:r>
            <a:r>
              <a:rPr lang="en-AU" sz="2800" dirty="0"/>
              <a:t> potential to enhance </a:t>
            </a:r>
            <a:br>
              <a:rPr lang="en-AU" sz="2800" dirty="0"/>
            </a:br>
            <a:r>
              <a:rPr lang="en-AU" sz="2800" dirty="0"/>
              <a:t>effectiveness of everyday </a:t>
            </a:r>
            <a:br>
              <a:rPr lang="en-AU" sz="2800" dirty="0"/>
            </a:br>
            <a:r>
              <a:rPr lang="en-AU" sz="2800" dirty="0"/>
              <a:t>organisational processes.</a:t>
            </a:r>
          </a:p>
          <a:p>
            <a:endParaRPr lang="en-AU" sz="2800" dirty="0"/>
          </a:p>
          <a:p>
            <a:r>
              <a:rPr lang="en-AU" dirty="0"/>
              <a:t>Not a check list approach.</a:t>
            </a:r>
          </a:p>
          <a:p>
            <a:pPr marL="0" indent="0">
              <a:buNone/>
            </a:pPr>
            <a:endParaRPr lang="en-AU" dirty="0"/>
          </a:p>
          <a:p>
            <a:r>
              <a:rPr lang="en-AU" sz="2800" dirty="0"/>
              <a:t>HRO thinking offers important insights on organisation specific processes that benefit most from continual attention.</a:t>
            </a:r>
          </a:p>
          <a:p>
            <a:endParaRPr lang="en-AU" sz="2800" dirty="0"/>
          </a:p>
          <a:p>
            <a:endParaRPr lang="en-AU" sz="2800" dirty="0"/>
          </a:p>
          <a:p>
            <a:endParaRPr lang="en-US" dirty="0"/>
          </a:p>
        </p:txBody>
      </p:sp>
      <p:pic>
        <p:nvPicPr>
          <p:cNvPr id="5" name="Picture 4" descr="A person touching a touch screen&#10;&#10;Description automatically generated with medium confidence">
            <a:extLst>
              <a:ext uri="{FF2B5EF4-FFF2-40B4-BE49-F238E27FC236}">
                <a16:creationId xmlns:a16="http://schemas.microsoft.com/office/drawing/2014/main" id="{960229C6-3587-1982-E9C8-CE07145EFB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3428" y="2107647"/>
            <a:ext cx="4478572" cy="3335891"/>
          </a:xfrm>
          <a:prstGeom prst="rect">
            <a:avLst/>
          </a:prstGeom>
        </p:spPr>
      </p:pic>
    </p:spTree>
    <p:extLst>
      <p:ext uri="{BB962C8B-B14F-4D97-AF65-F5344CB8AC3E}">
        <p14:creationId xmlns:p14="http://schemas.microsoft.com/office/powerpoint/2010/main" val="44921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75A6-519F-CC6E-072B-72DADBBB0039}"/>
              </a:ext>
            </a:extLst>
          </p:cNvPr>
          <p:cNvSpPr>
            <a:spLocks noGrp="1"/>
          </p:cNvSpPr>
          <p:nvPr>
            <p:ph type="title"/>
          </p:nvPr>
        </p:nvSpPr>
        <p:spPr>
          <a:xfrm>
            <a:off x="403225" y="-147637"/>
            <a:ext cx="10515600" cy="2852737"/>
          </a:xfrm>
        </p:spPr>
        <p:txBody>
          <a:bodyPr/>
          <a:lstStyle/>
          <a:p>
            <a:r>
              <a:rPr lang="en-US" dirty="0"/>
              <a:t>Connections</a:t>
            </a:r>
            <a:endParaRPr lang="en-AU" dirty="0"/>
          </a:p>
        </p:txBody>
      </p:sp>
      <p:sp>
        <p:nvSpPr>
          <p:cNvPr id="5" name="Text Placeholder 4">
            <a:extLst>
              <a:ext uri="{FF2B5EF4-FFF2-40B4-BE49-F238E27FC236}">
                <a16:creationId xmlns:a16="http://schemas.microsoft.com/office/drawing/2014/main" id="{0CF9AC8B-CCCF-9EC2-E551-6965CAC081F2}"/>
              </a:ext>
            </a:extLst>
          </p:cNvPr>
          <p:cNvSpPr>
            <a:spLocks noGrp="1"/>
          </p:cNvSpPr>
          <p:nvPr>
            <p:ph type="body" idx="1"/>
          </p:nvPr>
        </p:nvSpPr>
        <p:spPr>
          <a:xfrm>
            <a:off x="403225" y="2732088"/>
            <a:ext cx="10515600" cy="1500187"/>
          </a:xfrm>
        </p:spPr>
        <p:txBody>
          <a:bodyPr/>
          <a:lstStyle/>
          <a:p>
            <a:r>
              <a:rPr lang="en-AU" dirty="0"/>
              <a:t>Linking Environmental Regulation with Organisational Factors</a:t>
            </a:r>
            <a:endParaRPr lang="en-US" dirty="0"/>
          </a:p>
        </p:txBody>
      </p:sp>
      <p:pic>
        <p:nvPicPr>
          <p:cNvPr id="4" name="Picture 3" descr="A picture containing screenshot, light&#10;&#10;Description automatically generated">
            <a:extLst>
              <a:ext uri="{FF2B5EF4-FFF2-40B4-BE49-F238E27FC236}">
                <a16:creationId xmlns:a16="http://schemas.microsoft.com/office/drawing/2014/main" id="{8D958D13-3751-7C44-8679-F7DD06871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4988" y="3569494"/>
            <a:ext cx="6577012" cy="3288506"/>
          </a:xfrm>
          <a:prstGeom prst="rect">
            <a:avLst/>
          </a:prstGeom>
        </p:spPr>
      </p:pic>
    </p:spTree>
    <p:extLst>
      <p:ext uri="{BB962C8B-B14F-4D97-AF65-F5344CB8AC3E}">
        <p14:creationId xmlns:p14="http://schemas.microsoft.com/office/powerpoint/2010/main" val="273370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FC32-6E6E-EB23-D204-5C0E433BBD49}"/>
              </a:ext>
            </a:extLst>
          </p:cNvPr>
          <p:cNvSpPr>
            <a:spLocks noGrp="1"/>
          </p:cNvSpPr>
          <p:nvPr>
            <p:ph type="title"/>
          </p:nvPr>
        </p:nvSpPr>
        <p:spPr>
          <a:xfrm>
            <a:off x="550334" y="1046894"/>
            <a:ext cx="10515600" cy="931556"/>
          </a:xfrm>
        </p:spPr>
        <p:txBody>
          <a:bodyPr/>
          <a:lstStyle/>
          <a:p>
            <a:r>
              <a:rPr lang="en-US" dirty="0"/>
              <a:t>What does this all mean?</a:t>
            </a:r>
          </a:p>
        </p:txBody>
      </p:sp>
      <p:sp>
        <p:nvSpPr>
          <p:cNvPr id="3" name="Content Placeholder 2">
            <a:extLst>
              <a:ext uri="{FF2B5EF4-FFF2-40B4-BE49-F238E27FC236}">
                <a16:creationId xmlns:a16="http://schemas.microsoft.com/office/drawing/2014/main" id="{7F2936C0-AFBD-45D4-D243-4A7D060E320C}"/>
              </a:ext>
            </a:extLst>
          </p:cNvPr>
          <p:cNvSpPr>
            <a:spLocks noGrp="1"/>
          </p:cNvSpPr>
          <p:nvPr>
            <p:ph idx="1"/>
          </p:nvPr>
        </p:nvSpPr>
        <p:spPr>
          <a:xfrm>
            <a:off x="330200" y="1992633"/>
            <a:ext cx="7001933" cy="4388483"/>
          </a:xfrm>
        </p:spPr>
        <p:txBody>
          <a:bodyPr/>
          <a:lstStyle/>
          <a:p>
            <a:r>
              <a:rPr lang="en-US" dirty="0"/>
              <a:t>Both frameworks could improve regulator operations.</a:t>
            </a:r>
          </a:p>
          <a:p>
            <a:pPr marL="0" indent="0">
              <a:buNone/>
            </a:pPr>
            <a:r>
              <a:rPr lang="en-US" dirty="0">
                <a:solidFill>
                  <a:srgbClr val="00B0F0"/>
                </a:solidFill>
              </a:rPr>
              <a:t>Using blue sky thinking…</a:t>
            </a:r>
          </a:p>
          <a:p>
            <a:r>
              <a:rPr lang="en-US" dirty="0"/>
              <a:t>Enhanced collaborative approaches to regional post-mining transitions.</a:t>
            </a:r>
          </a:p>
          <a:p>
            <a:r>
              <a:rPr lang="en-US" dirty="0"/>
              <a:t>Engage with regulated communities</a:t>
            </a:r>
            <a:br>
              <a:rPr lang="en-US" dirty="0"/>
            </a:br>
            <a:r>
              <a:rPr lang="en-US" dirty="0"/>
              <a:t>about performance measures for environmental outcomes.</a:t>
            </a:r>
          </a:p>
          <a:p>
            <a:r>
              <a:rPr lang="en-US" dirty="0"/>
              <a:t>Support industry’s efforts towards </a:t>
            </a:r>
            <a:br>
              <a:rPr lang="en-US" dirty="0"/>
            </a:br>
            <a:r>
              <a:rPr lang="en-US" dirty="0"/>
              <a:t>higher reliability.</a:t>
            </a:r>
          </a:p>
          <a:p>
            <a:endParaRPr lang="en-US" dirty="0"/>
          </a:p>
          <a:p>
            <a:endParaRPr lang="en-US" dirty="0"/>
          </a:p>
        </p:txBody>
      </p:sp>
      <p:pic>
        <p:nvPicPr>
          <p:cNvPr id="6" name="Picture 5" descr="A picture containing cloud, sky, screenshot, wall&#10;&#10;Description automatically generated">
            <a:extLst>
              <a:ext uri="{FF2B5EF4-FFF2-40B4-BE49-F238E27FC236}">
                <a16:creationId xmlns:a16="http://schemas.microsoft.com/office/drawing/2014/main" id="{865E2BBA-55C9-BFBE-8290-3821022FDA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6882" y="2447305"/>
            <a:ext cx="5265118" cy="3947994"/>
          </a:xfrm>
          <a:prstGeom prst="rect">
            <a:avLst/>
          </a:prstGeom>
        </p:spPr>
      </p:pic>
    </p:spTree>
    <p:extLst>
      <p:ext uri="{BB962C8B-B14F-4D97-AF65-F5344CB8AC3E}">
        <p14:creationId xmlns:p14="http://schemas.microsoft.com/office/powerpoint/2010/main" val="170554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51A6D-BC00-F87F-B989-B660A26DEAB7}"/>
              </a:ext>
            </a:extLst>
          </p:cNvPr>
          <p:cNvSpPr>
            <a:spLocks noGrp="1"/>
          </p:cNvSpPr>
          <p:nvPr>
            <p:ph type="title"/>
          </p:nvPr>
        </p:nvSpPr>
        <p:spPr/>
        <p:txBody>
          <a:bodyPr/>
          <a:lstStyle/>
          <a:p>
            <a:r>
              <a:rPr lang="en-AU" dirty="0"/>
              <a:t>Conclusion</a:t>
            </a:r>
          </a:p>
        </p:txBody>
      </p:sp>
      <p:sp>
        <p:nvSpPr>
          <p:cNvPr id="5" name="Content Placeholder 4">
            <a:extLst>
              <a:ext uri="{FF2B5EF4-FFF2-40B4-BE49-F238E27FC236}">
                <a16:creationId xmlns:a16="http://schemas.microsoft.com/office/drawing/2014/main" id="{217B1B0C-1E0D-5069-DA59-27166027CDC0}"/>
              </a:ext>
            </a:extLst>
          </p:cNvPr>
          <p:cNvSpPr>
            <a:spLocks noGrp="1"/>
          </p:cNvSpPr>
          <p:nvPr>
            <p:ph idx="1"/>
          </p:nvPr>
        </p:nvSpPr>
        <p:spPr>
          <a:xfrm>
            <a:off x="550334" y="2390828"/>
            <a:ext cx="4965544" cy="4500561"/>
          </a:xfrm>
        </p:spPr>
        <p:txBody>
          <a:bodyPr/>
          <a:lstStyle/>
          <a:p>
            <a:r>
              <a:rPr lang="en-AU" sz="2400" dirty="0"/>
              <a:t>Regulatory excellence goes hand in hand with supporting a high reliability mining industry.</a:t>
            </a:r>
          </a:p>
          <a:p>
            <a:pPr marL="0" indent="0">
              <a:buNone/>
            </a:pPr>
            <a:endParaRPr lang="en-AU" sz="2400" dirty="0"/>
          </a:p>
          <a:p>
            <a:r>
              <a:rPr lang="en-AU" sz="2400" dirty="0"/>
              <a:t>We also need the regulated communities’ engaged thinking about this.</a:t>
            </a:r>
          </a:p>
          <a:p>
            <a:endParaRPr lang="en-AU" sz="2400" dirty="0"/>
          </a:p>
          <a:p>
            <a:r>
              <a:rPr lang="en-AU" sz="2400" dirty="0"/>
              <a:t>The potential value is yet to be realised.</a:t>
            </a:r>
          </a:p>
        </p:txBody>
      </p:sp>
      <p:pic>
        <p:nvPicPr>
          <p:cNvPr id="2" name="Picture 1" descr="A picture containing outdoor, cloud, road, grass&#10;&#10;Description automatically generated">
            <a:extLst>
              <a:ext uri="{FF2B5EF4-FFF2-40B4-BE49-F238E27FC236}">
                <a16:creationId xmlns:a16="http://schemas.microsoft.com/office/drawing/2014/main" id="{49FD6208-345D-46D4-CC22-3A7DBA82A8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7949" y="2523066"/>
            <a:ext cx="6444051" cy="3911601"/>
          </a:xfrm>
          <a:prstGeom prst="rect">
            <a:avLst/>
          </a:prstGeom>
        </p:spPr>
      </p:pic>
    </p:spTree>
    <p:extLst>
      <p:ext uri="{BB962C8B-B14F-4D97-AF65-F5344CB8AC3E}">
        <p14:creationId xmlns:p14="http://schemas.microsoft.com/office/powerpoint/2010/main" val="75082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51A6D-BC00-F87F-B989-B660A26DEAB7}"/>
              </a:ext>
            </a:extLst>
          </p:cNvPr>
          <p:cNvSpPr>
            <a:spLocks noGrp="1"/>
          </p:cNvSpPr>
          <p:nvPr>
            <p:ph type="title"/>
          </p:nvPr>
        </p:nvSpPr>
        <p:spPr/>
        <p:txBody>
          <a:bodyPr/>
          <a:lstStyle/>
          <a:p>
            <a:r>
              <a:rPr lang="en-AU" dirty="0"/>
              <a:t>Questions</a:t>
            </a:r>
          </a:p>
        </p:txBody>
      </p:sp>
      <p:pic>
        <p:nvPicPr>
          <p:cNvPr id="12" name="Content Placeholder 11" descr="A person touching a question mark&#10;&#10;Description automatically generated with low confidence">
            <a:extLst>
              <a:ext uri="{FF2B5EF4-FFF2-40B4-BE49-F238E27FC236}">
                <a16:creationId xmlns:a16="http://schemas.microsoft.com/office/drawing/2014/main" id="{3E4B3FD5-D9DB-064B-2221-8E9DC323119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2497" y="2351088"/>
            <a:ext cx="6527005" cy="4351337"/>
          </a:xfrm>
        </p:spPr>
      </p:pic>
    </p:spTree>
    <p:extLst>
      <p:ext uri="{BB962C8B-B14F-4D97-AF65-F5344CB8AC3E}">
        <p14:creationId xmlns:p14="http://schemas.microsoft.com/office/powerpoint/2010/main" val="187504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B3E2-C4A9-79DA-8919-53EFE6E726F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42985C-8DFC-87C6-6975-6F95DE32581A}"/>
              </a:ext>
            </a:extLst>
          </p:cNvPr>
          <p:cNvSpPr>
            <a:spLocks noGrp="1"/>
          </p:cNvSpPr>
          <p:nvPr>
            <p:ph idx="1"/>
          </p:nvPr>
        </p:nvSpPr>
        <p:spPr/>
        <p:txBody>
          <a:bodyPr/>
          <a:lstStyle/>
          <a:p>
            <a:endParaRPr lang="en-AU" sz="1800" dirty="0">
              <a:latin typeface="Times New Roman" panose="02020603050405020304" pitchFamily="18" charset="0"/>
              <a:ea typeface="Times New Roman" panose="02020603050405020304" pitchFamily="18" charset="0"/>
            </a:endParaRPr>
          </a:p>
          <a:p>
            <a:r>
              <a:rPr lang="en-AU" sz="2400" dirty="0"/>
              <a:t>Brady, S., 2019. Brady Heywood review of all fatal accidents in Queensland mines and quarries from 2009 to 2019. Queensland Department of Natural Resources, Mines and Energy, Australia. </a:t>
            </a:r>
          </a:p>
          <a:p>
            <a:endParaRPr lang="en-AU" sz="2400" dirty="0"/>
          </a:p>
          <a:p>
            <a:r>
              <a:rPr lang="en-AU" sz="2400" dirty="0"/>
              <a:t>Queensland Coal Mining Board of Inquiry, 2020. The Part 1 Report. Queensland, Australia.</a:t>
            </a:r>
          </a:p>
          <a:p>
            <a:endParaRPr lang="en-AU" sz="2400" dirty="0"/>
          </a:p>
          <a:p>
            <a:r>
              <a:rPr lang="en-AU" sz="2400" dirty="0"/>
              <a:t>Weick, K.E., Sutcliffe, K.M., Obstfeld, D., 1999. Organizing for High Reliability: Processes of Collective Mindfulness. Res. Organ. </a:t>
            </a:r>
            <a:r>
              <a:rPr lang="en-AU" sz="2400" dirty="0" err="1"/>
              <a:t>Behav</a:t>
            </a:r>
            <a:r>
              <a:rPr lang="en-AU" sz="2400" dirty="0"/>
              <a:t>. 1, 81–123. </a:t>
            </a:r>
            <a:endParaRPr lang="en-US" sz="2400" dirty="0"/>
          </a:p>
        </p:txBody>
      </p:sp>
    </p:spTree>
    <p:extLst>
      <p:ext uri="{BB962C8B-B14F-4D97-AF65-F5344CB8AC3E}">
        <p14:creationId xmlns:p14="http://schemas.microsoft.com/office/powerpoint/2010/main" val="134471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51A6D-BC00-F87F-B989-B660A26DEAB7}"/>
              </a:ext>
            </a:extLst>
          </p:cNvPr>
          <p:cNvSpPr>
            <a:spLocks noGrp="1"/>
          </p:cNvSpPr>
          <p:nvPr>
            <p:ph type="title"/>
          </p:nvPr>
        </p:nvSpPr>
        <p:spPr/>
        <p:txBody>
          <a:bodyPr/>
          <a:lstStyle/>
          <a:p>
            <a:r>
              <a:rPr lang="en-AU" dirty="0"/>
              <a:t>Today’s Presentation</a:t>
            </a:r>
          </a:p>
        </p:txBody>
      </p:sp>
      <p:sp>
        <p:nvSpPr>
          <p:cNvPr id="5" name="Content Placeholder 4">
            <a:extLst>
              <a:ext uri="{FF2B5EF4-FFF2-40B4-BE49-F238E27FC236}">
                <a16:creationId xmlns:a16="http://schemas.microsoft.com/office/drawing/2014/main" id="{217B1B0C-1E0D-5069-DA59-27166027CDC0}"/>
              </a:ext>
            </a:extLst>
          </p:cNvPr>
          <p:cNvSpPr>
            <a:spLocks noGrp="1"/>
          </p:cNvSpPr>
          <p:nvPr>
            <p:ph idx="1"/>
          </p:nvPr>
        </p:nvSpPr>
        <p:spPr>
          <a:xfrm>
            <a:off x="554832" y="2216893"/>
            <a:ext cx="11563350" cy="2583708"/>
          </a:xfrm>
        </p:spPr>
        <p:txBody>
          <a:bodyPr/>
          <a:lstStyle/>
          <a:p>
            <a:r>
              <a:rPr lang="en-AU" sz="2400" dirty="0"/>
              <a:t>Encourages us to consider how changes to regulators could improve environmental outcomes.</a:t>
            </a:r>
          </a:p>
          <a:p>
            <a:endParaRPr lang="en-AU" sz="2400" dirty="0"/>
          </a:p>
          <a:p>
            <a:r>
              <a:rPr lang="en-AU" sz="2400" dirty="0"/>
              <a:t>Penn Program on Regulation (PPR) Framework.</a:t>
            </a:r>
          </a:p>
          <a:p>
            <a:pPr marL="0" indent="0">
              <a:buNone/>
            </a:pPr>
            <a:endParaRPr lang="en-AU" sz="2400" dirty="0"/>
          </a:p>
          <a:p>
            <a:r>
              <a:rPr lang="en-AU" sz="2400" dirty="0"/>
              <a:t>High Reliability Organisational </a:t>
            </a:r>
          </a:p>
          <a:p>
            <a:pPr marL="0" indent="0">
              <a:buNone/>
            </a:pPr>
            <a:r>
              <a:rPr lang="en-AU" sz="2400" dirty="0"/>
              <a:t>  (HRO) thinking.</a:t>
            </a:r>
          </a:p>
          <a:p>
            <a:endParaRPr lang="en-AU" sz="2400" dirty="0"/>
          </a:p>
          <a:p>
            <a:r>
              <a:rPr lang="en-AU" sz="2400" dirty="0"/>
              <a:t>Enhanced collaboration needed</a:t>
            </a:r>
          </a:p>
          <a:p>
            <a:pPr marL="0" indent="0">
              <a:buNone/>
            </a:pPr>
            <a:r>
              <a:rPr lang="en-AU" sz="2400" dirty="0"/>
              <a:t>  to improve environmental outcomes.</a:t>
            </a:r>
          </a:p>
          <a:p>
            <a:endParaRPr lang="en-US" sz="2400" dirty="0"/>
          </a:p>
        </p:txBody>
      </p:sp>
      <p:pic>
        <p:nvPicPr>
          <p:cNvPr id="8" name="Picture 7" descr="A group of hands holding gears&#10;&#10;Description automatically generated with medium confidence">
            <a:extLst>
              <a:ext uri="{FF2B5EF4-FFF2-40B4-BE49-F238E27FC236}">
                <a16:creationId xmlns:a16="http://schemas.microsoft.com/office/drawing/2014/main" id="{0F3870D0-60D5-F7AD-0FE5-E79E024EF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1946" y="4217142"/>
            <a:ext cx="6346235" cy="2583708"/>
          </a:xfrm>
          <a:prstGeom prst="rect">
            <a:avLst/>
          </a:prstGeom>
        </p:spPr>
      </p:pic>
    </p:spTree>
    <p:extLst>
      <p:ext uri="{BB962C8B-B14F-4D97-AF65-F5344CB8AC3E}">
        <p14:creationId xmlns:p14="http://schemas.microsoft.com/office/powerpoint/2010/main" val="148784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75A6-519F-CC6E-072B-72DADBBB0039}"/>
              </a:ext>
            </a:extLst>
          </p:cNvPr>
          <p:cNvSpPr>
            <a:spLocks noGrp="1"/>
          </p:cNvSpPr>
          <p:nvPr>
            <p:ph type="title"/>
          </p:nvPr>
        </p:nvSpPr>
        <p:spPr>
          <a:xfrm>
            <a:off x="452438" y="88901"/>
            <a:ext cx="9398000" cy="2905125"/>
          </a:xfrm>
        </p:spPr>
        <p:txBody>
          <a:bodyPr/>
          <a:lstStyle/>
          <a:p>
            <a:r>
              <a:rPr lang="en-US" dirty="0"/>
              <a:t>Regulatory Excellence</a:t>
            </a:r>
            <a:endParaRPr lang="en-AU" dirty="0"/>
          </a:p>
        </p:txBody>
      </p:sp>
      <p:sp>
        <p:nvSpPr>
          <p:cNvPr id="5" name="Text Placeholder 4">
            <a:extLst>
              <a:ext uri="{FF2B5EF4-FFF2-40B4-BE49-F238E27FC236}">
                <a16:creationId xmlns:a16="http://schemas.microsoft.com/office/drawing/2014/main" id="{0CF9AC8B-CCCF-9EC2-E551-6965CAC081F2}"/>
              </a:ext>
            </a:extLst>
          </p:cNvPr>
          <p:cNvSpPr>
            <a:spLocks noGrp="1"/>
          </p:cNvSpPr>
          <p:nvPr>
            <p:ph type="body" idx="1"/>
          </p:nvPr>
        </p:nvSpPr>
        <p:spPr>
          <a:xfrm>
            <a:off x="452437" y="3178177"/>
            <a:ext cx="8883651" cy="730250"/>
          </a:xfrm>
        </p:spPr>
        <p:txBody>
          <a:bodyPr/>
          <a:lstStyle/>
          <a:p>
            <a:r>
              <a:rPr lang="en-US" dirty="0"/>
              <a:t>Human factors in regulatory </a:t>
            </a:r>
            <a:r>
              <a:rPr lang="en-US" dirty="0" err="1"/>
              <a:t>organisations</a:t>
            </a:r>
            <a:endParaRPr lang="en-US" dirty="0"/>
          </a:p>
        </p:txBody>
      </p:sp>
      <p:pic>
        <p:nvPicPr>
          <p:cNvPr id="9" name="Picture 8" descr="A picture containing still life photography, origami&#10;&#10;Description automatically generated">
            <a:extLst>
              <a:ext uri="{FF2B5EF4-FFF2-40B4-BE49-F238E27FC236}">
                <a16:creationId xmlns:a16="http://schemas.microsoft.com/office/drawing/2014/main" id="{11B61EE9-2B21-3D14-8998-3075D32B7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6675" y="4057649"/>
            <a:ext cx="8177211" cy="2725737"/>
          </a:xfrm>
          <a:prstGeom prst="rect">
            <a:avLst/>
          </a:prstGeom>
        </p:spPr>
      </p:pic>
    </p:spTree>
    <p:extLst>
      <p:ext uri="{BB962C8B-B14F-4D97-AF65-F5344CB8AC3E}">
        <p14:creationId xmlns:p14="http://schemas.microsoft.com/office/powerpoint/2010/main" val="290163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2F4F-6CE6-1D73-629E-63586B922632}"/>
              </a:ext>
            </a:extLst>
          </p:cNvPr>
          <p:cNvSpPr>
            <a:spLocks noGrp="1"/>
          </p:cNvSpPr>
          <p:nvPr>
            <p:ph type="title"/>
          </p:nvPr>
        </p:nvSpPr>
        <p:spPr/>
        <p:txBody>
          <a:bodyPr/>
          <a:lstStyle/>
          <a:p>
            <a:r>
              <a:rPr lang="en-US" dirty="0"/>
              <a:t>Regulatory Excellence</a:t>
            </a:r>
          </a:p>
        </p:txBody>
      </p:sp>
      <p:sp>
        <p:nvSpPr>
          <p:cNvPr id="3" name="Content Placeholder 2">
            <a:extLst>
              <a:ext uri="{FF2B5EF4-FFF2-40B4-BE49-F238E27FC236}">
                <a16:creationId xmlns:a16="http://schemas.microsoft.com/office/drawing/2014/main" id="{E61F2E0E-DEB2-4E48-67BC-744FF3A19948}"/>
              </a:ext>
            </a:extLst>
          </p:cNvPr>
          <p:cNvSpPr>
            <a:spLocks noGrp="1"/>
          </p:cNvSpPr>
          <p:nvPr>
            <p:ph idx="1"/>
          </p:nvPr>
        </p:nvSpPr>
        <p:spPr>
          <a:xfrm>
            <a:off x="838199" y="2074016"/>
            <a:ext cx="7605713" cy="4555383"/>
          </a:xfrm>
        </p:spPr>
        <p:txBody>
          <a:bodyPr/>
          <a:lstStyle/>
          <a:p>
            <a:r>
              <a:rPr lang="en-US" sz="2400" dirty="0"/>
              <a:t>Sometimes performance of regulatory </a:t>
            </a:r>
            <a:br>
              <a:rPr lang="en-US" sz="2400" dirty="0"/>
            </a:br>
            <a:r>
              <a:rPr lang="en-US" sz="2400" dirty="0"/>
              <a:t>agencies can be questioned.</a:t>
            </a:r>
          </a:p>
          <a:p>
            <a:endParaRPr lang="en-US" sz="2400" dirty="0"/>
          </a:p>
          <a:p>
            <a:r>
              <a:rPr lang="en-US" sz="2400" dirty="0"/>
              <a:t>Roadmap to become a ‘best in </a:t>
            </a:r>
            <a:r>
              <a:rPr lang="en-US" sz="2400" dirty="0" err="1"/>
              <a:t>class’</a:t>
            </a:r>
            <a:r>
              <a:rPr lang="en-US" sz="2400" dirty="0"/>
              <a:t> </a:t>
            </a:r>
            <a:br>
              <a:rPr lang="en-US" sz="2400" dirty="0"/>
            </a:br>
            <a:r>
              <a:rPr lang="en-US" sz="2400" dirty="0"/>
              <a:t>regulator has been studied globally.</a:t>
            </a:r>
          </a:p>
          <a:p>
            <a:endParaRPr lang="en-US" sz="2400" dirty="0"/>
          </a:p>
          <a:p>
            <a:r>
              <a:rPr lang="en-US" sz="2400" dirty="0"/>
              <a:t>Initiated by an Energy Regulator in</a:t>
            </a:r>
            <a:br>
              <a:rPr lang="en-US" sz="2400" dirty="0"/>
            </a:br>
            <a:r>
              <a:rPr lang="en-US" sz="2400" dirty="0"/>
              <a:t>Canada.</a:t>
            </a:r>
          </a:p>
          <a:p>
            <a:endParaRPr lang="en-US" sz="2400" dirty="0"/>
          </a:p>
          <a:p>
            <a:r>
              <a:rPr lang="en-US" sz="2400" dirty="0"/>
              <a:t>Are there </a:t>
            </a:r>
            <a:r>
              <a:rPr lang="en-US" sz="2400" dirty="0" err="1"/>
              <a:t>organisational</a:t>
            </a:r>
            <a:r>
              <a:rPr lang="en-US" sz="2400" dirty="0"/>
              <a:t> approaches that could support improved mine environmental performance?</a:t>
            </a:r>
          </a:p>
        </p:txBody>
      </p:sp>
      <p:pic>
        <p:nvPicPr>
          <p:cNvPr id="8" name="Picture 7" descr="A person using a computer&#10;&#10;Description automatically generated with medium confidence">
            <a:extLst>
              <a:ext uri="{FF2B5EF4-FFF2-40B4-BE49-F238E27FC236}">
                <a16:creationId xmlns:a16="http://schemas.microsoft.com/office/drawing/2014/main" id="{2E651FD3-3720-751F-9916-64EA13D257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3712" y="2143126"/>
            <a:ext cx="5153025" cy="3435350"/>
          </a:xfrm>
          <a:prstGeom prst="rect">
            <a:avLst/>
          </a:prstGeom>
        </p:spPr>
      </p:pic>
    </p:spTree>
    <p:extLst>
      <p:ext uri="{BB962C8B-B14F-4D97-AF65-F5344CB8AC3E}">
        <p14:creationId xmlns:p14="http://schemas.microsoft.com/office/powerpoint/2010/main" val="339748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650B659-C1E2-26C5-3D7A-992CB60D34C4}"/>
              </a:ext>
            </a:extLst>
          </p:cNvPr>
          <p:cNvGraphicFramePr/>
          <p:nvPr>
            <p:extLst>
              <p:ext uri="{D42A27DB-BD31-4B8C-83A1-F6EECF244321}">
                <p14:modId xmlns:p14="http://schemas.microsoft.com/office/powerpoint/2010/main" val="1891408"/>
              </p:ext>
            </p:extLst>
          </p:nvPr>
        </p:nvGraphicFramePr>
        <p:xfrm>
          <a:off x="2650265" y="872205"/>
          <a:ext cx="9093201" cy="644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6E53A5DF-138E-2D16-6145-603D49CCB24C}"/>
              </a:ext>
            </a:extLst>
          </p:cNvPr>
          <p:cNvSpPr txBox="1">
            <a:spLocks/>
          </p:cNvSpPr>
          <p:nvPr/>
        </p:nvSpPr>
        <p:spPr>
          <a:xfrm>
            <a:off x="279876" y="1042514"/>
            <a:ext cx="3059474" cy="1513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t>The Penn Program View</a:t>
            </a:r>
          </a:p>
        </p:txBody>
      </p:sp>
      <p:sp>
        <p:nvSpPr>
          <p:cNvPr id="12" name="TextBox 11">
            <a:extLst>
              <a:ext uri="{FF2B5EF4-FFF2-40B4-BE49-F238E27FC236}">
                <a16:creationId xmlns:a16="http://schemas.microsoft.com/office/drawing/2014/main" id="{509EDB34-CB8C-9EEA-56F9-18BDFC04BCC9}"/>
              </a:ext>
            </a:extLst>
          </p:cNvPr>
          <p:cNvSpPr txBox="1"/>
          <p:nvPr/>
        </p:nvSpPr>
        <p:spPr>
          <a:xfrm>
            <a:off x="7518566" y="1570440"/>
            <a:ext cx="2668172" cy="400110"/>
          </a:xfrm>
          <a:prstGeom prst="rect">
            <a:avLst/>
          </a:prstGeom>
          <a:noFill/>
        </p:spPr>
        <p:txBody>
          <a:bodyPr wrap="square" rtlCol="0">
            <a:spAutoFit/>
          </a:bodyPr>
          <a:lstStyle/>
          <a:p>
            <a:r>
              <a:rPr lang="en-US" sz="2000" b="1" dirty="0"/>
              <a:t>STELLAR COMPETENCE</a:t>
            </a:r>
          </a:p>
        </p:txBody>
      </p:sp>
      <p:sp>
        <p:nvSpPr>
          <p:cNvPr id="13" name="TextBox 12">
            <a:extLst>
              <a:ext uri="{FF2B5EF4-FFF2-40B4-BE49-F238E27FC236}">
                <a16:creationId xmlns:a16="http://schemas.microsoft.com/office/drawing/2014/main" id="{BB58778E-7ADF-DB25-A21E-D07E6FD6F494}"/>
              </a:ext>
            </a:extLst>
          </p:cNvPr>
          <p:cNvSpPr txBox="1"/>
          <p:nvPr/>
        </p:nvSpPr>
        <p:spPr>
          <a:xfrm>
            <a:off x="4225467" y="1570440"/>
            <a:ext cx="2668172" cy="400110"/>
          </a:xfrm>
          <a:prstGeom prst="rect">
            <a:avLst/>
          </a:prstGeom>
          <a:noFill/>
        </p:spPr>
        <p:txBody>
          <a:bodyPr wrap="square" rtlCol="0">
            <a:spAutoFit/>
          </a:bodyPr>
          <a:lstStyle/>
          <a:p>
            <a:r>
              <a:rPr lang="en-US" sz="2000" b="1" dirty="0"/>
              <a:t>UTMOST INTEGRITY</a:t>
            </a:r>
          </a:p>
        </p:txBody>
      </p:sp>
      <p:sp>
        <p:nvSpPr>
          <p:cNvPr id="14" name="TextBox 13">
            <a:extLst>
              <a:ext uri="{FF2B5EF4-FFF2-40B4-BE49-F238E27FC236}">
                <a16:creationId xmlns:a16="http://schemas.microsoft.com/office/drawing/2014/main" id="{BD24D7A2-7B71-F9DA-92B2-3D4A8390C827}"/>
              </a:ext>
            </a:extLst>
          </p:cNvPr>
          <p:cNvSpPr txBox="1"/>
          <p:nvPr/>
        </p:nvSpPr>
        <p:spPr>
          <a:xfrm>
            <a:off x="5678994" y="6457889"/>
            <a:ext cx="3035742" cy="400110"/>
          </a:xfrm>
          <a:prstGeom prst="rect">
            <a:avLst/>
          </a:prstGeom>
          <a:noFill/>
        </p:spPr>
        <p:txBody>
          <a:bodyPr wrap="square" rtlCol="0">
            <a:spAutoFit/>
          </a:bodyPr>
          <a:lstStyle/>
          <a:p>
            <a:r>
              <a:rPr lang="en-US" sz="2000" b="1" dirty="0"/>
              <a:t>EMPATHIC ENGAGEMENT</a:t>
            </a:r>
          </a:p>
        </p:txBody>
      </p:sp>
      <p:sp>
        <p:nvSpPr>
          <p:cNvPr id="4" name="Content Placeholder 2">
            <a:extLst>
              <a:ext uri="{FF2B5EF4-FFF2-40B4-BE49-F238E27FC236}">
                <a16:creationId xmlns:a16="http://schemas.microsoft.com/office/drawing/2014/main" id="{9F823CBD-14AB-2682-F86D-449CEE8A645F}"/>
              </a:ext>
            </a:extLst>
          </p:cNvPr>
          <p:cNvSpPr>
            <a:spLocks noGrp="1"/>
          </p:cNvSpPr>
          <p:nvPr>
            <p:ph idx="1"/>
          </p:nvPr>
        </p:nvSpPr>
        <p:spPr>
          <a:xfrm>
            <a:off x="1" y="3981156"/>
            <a:ext cx="3917318" cy="2876843"/>
          </a:xfrm>
        </p:spPr>
        <p:txBody>
          <a:bodyPr/>
          <a:lstStyle/>
          <a:p>
            <a:endParaRPr lang="en-US" sz="2400" dirty="0"/>
          </a:p>
          <a:p>
            <a:endParaRPr lang="en-US" sz="2400" dirty="0"/>
          </a:p>
        </p:txBody>
      </p:sp>
    </p:spTree>
    <p:extLst>
      <p:ext uri="{BB962C8B-B14F-4D97-AF65-F5344CB8AC3E}">
        <p14:creationId xmlns:p14="http://schemas.microsoft.com/office/powerpoint/2010/main" val="245520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75A6-519F-CC6E-072B-72DADBBB0039}"/>
              </a:ext>
            </a:extLst>
          </p:cNvPr>
          <p:cNvSpPr>
            <a:spLocks noGrp="1"/>
          </p:cNvSpPr>
          <p:nvPr>
            <p:ph type="title"/>
          </p:nvPr>
        </p:nvSpPr>
        <p:spPr>
          <a:xfrm>
            <a:off x="481013" y="423862"/>
            <a:ext cx="10515600" cy="2852737"/>
          </a:xfrm>
        </p:spPr>
        <p:txBody>
          <a:bodyPr/>
          <a:lstStyle/>
          <a:p>
            <a:r>
              <a:rPr lang="en-US" dirty="0"/>
              <a:t>High Reliability </a:t>
            </a:r>
            <a:r>
              <a:rPr lang="en-US" dirty="0" err="1"/>
              <a:t>Organisational</a:t>
            </a:r>
            <a:r>
              <a:rPr lang="en-US" dirty="0"/>
              <a:t> Thinking</a:t>
            </a:r>
            <a:endParaRPr lang="en-AU" dirty="0"/>
          </a:p>
        </p:txBody>
      </p:sp>
      <p:sp>
        <p:nvSpPr>
          <p:cNvPr id="3" name="Text Placeholder 2">
            <a:extLst>
              <a:ext uri="{FF2B5EF4-FFF2-40B4-BE49-F238E27FC236}">
                <a16:creationId xmlns:a16="http://schemas.microsoft.com/office/drawing/2014/main" id="{7330EF5E-C94E-EE2A-4B8A-E427BD1293E6}"/>
              </a:ext>
            </a:extLst>
          </p:cNvPr>
          <p:cNvSpPr>
            <a:spLocks noGrp="1"/>
          </p:cNvSpPr>
          <p:nvPr>
            <p:ph type="body" idx="1"/>
          </p:nvPr>
        </p:nvSpPr>
        <p:spPr>
          <a:xfrm>
            <a:off x="481013" y="3303587"/>
            <a:ext cx="10515600" cy="1500187"/>
          </a:xfrm>
        </p:spPr>
        <p:txBody>
          <a:bodyPr/>
          <a:lstStyle/>
          <a:p>
            <a:r>
              <a:rPr lang="en-US" dirty="0"/>
              <a:t>Beyond worker health and safety…</a:t>
            </a:r>
          </a:p>
        </p:txBody>
      </p:sp>
      <p:pic>
        <p:nvPicPr>
          <p:cNvPr id="5" name="Picture 4" descr="A picture containing screenshot, person, art&#10;&#10;Description automatically generated">
            <a:extLst>
              <a:ext uri="{FF2B5EF4-FFF2-40B4-BE49-F238E27FC236}">
                <a16:creationId xmlns:a16="http://schemas.microsoft.com/office/drawing/2014/main" id="{6DF702D5-97BF-D761-71CA-5229889863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7750" y="3739175"/>
            <a:ext cx="7334250" cy="3118825"/>
          </a:xfrm>
          <a:prstGeom prst="rect">
            <a:avLst/>
          </a:prstGeom>
        </p:spPr>
      </p:pic>
    </p:spTree>
    <p:extLst>
      <p:ext uri="{BB962C8B-B14F-4D97-AF65-F5344CB8AC3E}">
        <p14:creationId xmlns:p14="http://schemas.microsoft.com/office/powerpoint/2010/main" val="136286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2F4F-6CE6-1D73-629E-63586B922632}"/>
              </a:ext>
            </a:extLst>
          </p:cNvPr>
          <p:cNvSpPr>
            <a:spLocks noGrp="1"/>
          </p:cNvSpPr>
          <p:nvPr>
            <p:ph type="title"/>
          </p:nvPr>
        </p:nvSpPr>
        <p:spPr/>
        <p:txBody>
          <a:bodyPr/>
          <a:lstStyle/>
          <a:p>
            <a:r>
              <a:rPr lang="en-US" dirty="0"/>
              <a:t>What is HRO Thinking?</a:t>
            </a:r>
          </a:p>
        </p:txBody>
      </p:sp>
      <p:sp>
        <p:nvSpPr>
          <p:cNvPr id="3" name="Content Placeholder 2">
            <a:extLst>
              <a:ext uri="{FF2B5EF4-FFF2-40B4-BE49-F238E27FC236}">
                <a16:creationId xmlns:a16="http://schemas.microsoft.com/office/drawing/2014/main" id="{E61F2E0E-DEB2-4E48-67BC-744FF3A19948}"/>
              </a:ext>
            </a:extLst>
          </p:cNvPr>
          <p:cNvSpPr>
            <a:spLocks noGrp="1"/>
          </p:cNvSpPr>
          <p:nvPr>
            <p:ph idx="1"/>
          </p:nvPr>
        </p:nvSpPr>
        <p:spPr>
          <a:xfrm>
            <a:off x="838200" y="2216892"/>
            <a:ext cx="7472908" cy="4437344"/>
          </a:xfrm>
        </p:spPr>
        <p:txBody>
          <a:bodyPr/>
          <a:lstStyle/>
          <a:p>
            <a:r>
              <a:rPr lang="en-US" sz="2400" dirty="0"/>
              <a:t>Industry recently challenged to ‘adopt principles of High Reliability </a:t>
            </a:r>
            <a:r>
              <a:rPr lang="en-US" sz="2400" dirty="0" err="1"/>
              <a:t>Organisational</a:t>
            </a:r>
            <a:r>
              <a:rPr lang="en-US" sz="2400" dirty="0"/>
              <a:t> Theory’</a:t>
            </a:r>
            <a:r>
              <a:rPr lang="en-US" sz="2400" baseline="30000" dirty="0"/>
              <a:t>1,2</a:t>
            </a:r>
            <a:r>
              <a:rPr lang="en-US" sz="2400" dirty="0"/>
              <a:t>.</a:t>
            </a:r>
          </a:p>
          <a:p>
            <a:r>
              <a:rPr lang="en-US" sz="2400" dirty="0"/>
              <a:t>A far richer picture about HRO thinking </a:t>
            </a:r>
            <a:br>
              <a:rPr lang="en-US" sz="2400" dirty="0"/>
            </a:br>
            <a:r>
              <a:rPr lang="en-US" sz="2400" dirty="0"/>
              <a:t>and its potential applications.</a:t>
            </a:r>
          </a:p>
          <a:p>
            <a:r>
              <a:rPr lang="en-AU" sz="2400" dirty="0"/>
              <a:t>HROs routinely do what they say they </a:t>
            </a:r>
            <a:br>
              <a:rPr lang="en-AU" sz="2400" dirty="0"/>
            </a:br>
            <a:r>
              <a:rPr lang="en-AU" sz="2400" dirty="0"/>
              <a:t>will do, even in very high risk environments</a:t>
            </a:r>
            <a:r>
              <a:rPr lang="en-AU" sz="2400" baseline="30000" dirty="0"/>
              <a:t>3</a:t>
            </a:r>
            <a:r>
              <a:rPr lang="en-AU" sz="2400" dirty="0"/>
              <a:t>.</a:t>
            </a:r>
          </a:p>
          <a:p>
            <a:endParaRPr lang="en-AU" sz="2400" dirty="0"/>
          </a:p>
          <a:p>
            <a:r>
              <a:rPr lang="en-AU" sz="2400" dirty="0"/>
              <a:t>Could it be applied to regulators </a:t>
            </a:r>
            <a:br>
              <a:rPr lang="en-AU" sz="2400" dirty="0"/>
            </a:br>
            <a:r>
              <a:rPr lang="en-AU" sz="2400" dirty="0"/>
              <a:t>focused on environmental management </a:t>
            </a:r>
            <a:br>
              <a:rPr lang="en-AU" sz="2400" dirty="0"/>
            </a:br>
            <a:r>
              <a:rPr lang="en-AU" sz="2400" dirty="0"/>
              <a:t>outcomes?</a:t>
            </a:r>
          </a:p>
          <a:p>
            <a:endParaRPr lang="en-US" sz="2400" dirty="0"/>
          </a:p>
          <a:p>
            <a:endParaRPr lang="en-US" sz="2400" dirty="0"/>
          </a:p>
        </p:txBody>
      </p:sp>
      <p:sp>
        <p:nvSpPr>
          <p:cNvPr id="4" name="TextBox 3">
            <a:extLst>
              <a:ext uri="{FF2B5EF4-FFF2-40B4-BE49-F238E27FC236}">
                <a16:creationId xmlns:a16="http://schemas.microsoft.com/office/drawing/2014/main" id="{BC3949EC-C596-CE07-C42E-25AC88F61CF9}"/>
              </a:ext>
            </a:extLst>
          </p:cNvPr>
          <p:cNvSpPr txBox="1"/>
          <p:nvPr/>
        </p:nvSpPr>
        <p:spPr>
          <a:xfrm>
            <a:off x="666750" y="6515736"/>
            <a:ext cx="6596062" cy="276999"/>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Brady, S (2019); </a:t>
            </a:r>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Queensland Coal Mining Board of Inquiry, (2020); </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Weick, et al (1999).</a:t>
            </a:r>
          </a:p>
        </p:txBody>
      </p:sp>
      <p:pic>
        <p:nvPicPr>
          <p:cNvPr id="12" name="Picture 11" descr="A picture containing human face, person, clothing, glasses&#10;&#10;Description automatically generated">
            <a:extLst>
              <a:ext uri="{FF2B5EF4-FFF2-40B4-BE49-F238E27FC236}">
                <a16:creationId xmlns:a16="http://schemas.microsoft.com/office/drawing/2014/main" id="{D61FD893-689E-681C-C88E-173929A4DB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2812" y="2695667"/>
            <a:ext cx="4697234" cy="3176495"/>
          </a:xfrm>
          <a:prstGeom prst="rect">
            <a:avLst/>
          </a:prstGeom>
        </p:spPr>
      </p:pic>
    </p:spTree>
    <p:extLst>
      <p:ext uri="{BB962C8B-B14F-4D97-AF65-F5344CB8AC3E}">
        <p14:creationId xmlns:p14="http://schemas.microsoft.com/office/powerpoint/2010/main" val="156977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7C9B-2687-CE54-F865-E191D0712850}"/>
              </a:ext>
            </a:extLst>
          </p:cNvPr>
          <p:cNvSpPr>
            <a:spLocks noGrp="1"/>
          </p:cNvSpPr>
          <p:nvPr>
            <p:ph type="title"/>
          </p:nvPr>
        </p:nvSpPr>
        <p:spPr/>
        <p:txBody>
          <a:bodyPr/>
          <a:lstStyle/>
          <a:p>
            <a:r>
              <a:rPr lang="en-US" dirty="0"/>
              <a:t> A Highly </a:t>
            </a:r>
            <a:r>
              <a:rPr lang="en-US" b="1" dirty="0">
                <a:solidFill>
                  <a:srgbClr val="0070C0"/>
                </a:solidFill>
              </a:rPr>
              <a:t>Un</a:t>
            </a:r>
            <a:r>
              <a:rPr lang="en-US" dirty="0"/>
              <a:t>reliable </a:t>
            </a:r>
            <a:r>
              <a:rPr lang="en-US" dirty="0" err="1"/>
              <a:t>Organisation</a:t>
            </a:r>
            <a:endParaRPr lang="en-US" dirty="0"/>
          </a:p>
        </p:txBody>
      </p:sp>
      <p:sp>
        <p:nvSpPr>
          <p:cNvPr id="3" name="Content Placeholder 2">
            <a:extLst>
              <a:ext uri="{FF2B5EF4-FFF2-40B4-BE49-F238E27FC236}">
                <a16:creationId xmlns:a16="http://schemas.microsoft.com/office/drawing/2014/main" id="{9D5A455F-401B-A867-B5BE-C6FBC87B9ACE}"/>
              </a:ext>
            </a:extLst>
          </p:cNvPr>
          <p:cNvSpPr>
            <a:spLocks noGrp="1"/>
          </p:cNvSpPr>
          <p:nvPr>
            <p:ph idx="1"/>
          </p:nvPr>
        </p:nvSpPr>
        <p:spPr>
          <a:xfrm>
            <a:off x="838200" y="2351829"/>
            <a:ext cx="5062538" cy="1391496"/>
          </a:xfrm>
        </p:spPr>
        <p:txBody>
          <a:bodyPr/>
          <a:lstStyle/>
          <a:p>
            <a:r>
              <a:rPr lang="en-US" dirty="0"/>
              <a:t>It can sometimes help to consider the opposite of HRO thinking…</a:t>
            </a:r>
          </a:p>
        </p:txBody>
      </p:sp>
      <p:graphicFrame>
        <p:nvGraphicFramePr>
          <p:cNvPr id="4" name="Content Placeholder 29">
            <a:extLst>
              <a:ext uri="{FF2B5EF4-FFF2-40B4-BE49-F238E27FC236}">
                <a16:creationId xmlns:a16="http://schemas.microsoft.com/office/drawing/2014/main" id="{44029ECB-F6F6-2BB3-468B-22B071E83FDC}"/>
              </a:ext>
            </a:extLst>
          </p:cNvPr>
          <p:cNvGraphicFramePr>
            <a:graphicFrameLocks/>
          </p:cNvGraphicFramePr>
          <p:nvPr>
            <p:extLst>
              <p:ext uri="{D42A27DB-BD31-4B8C-83A1-F6EECF244321}">
                <p14:modId xmlns:p14="http://schemas.microsoft.com/office/powerpoint/2010/main" val="1654470919"/>
              </p:ext>
            </p:extLst>
          </p:nvPr>
        </p:nvGraphicFramePr>
        <p:xfrm>
          <a:off x="5730876" y="1922564"/>
          <a:ext cx="522128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A50C07AD-235B-7CA9-EF9D-1D07A4E9A4E0}"/>
              </a:ext>
            </a:extLst>
          </p:cNvPr>
          <p:cNvSpPr txBox="1">
            <a:spLocks/>
          </p:cNvSpPr>
          <p:nvPr/>
        </p:nvSpPr>
        <p:spPr>
          <a:xfrm>
            <a:off x="838200" y="4029075"/>
            <a:ext cx="5062538" cy="267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However, HROs sustain a strong, clear connection between shared goals and outcomes</a:t>
            </a:r>
          </a:p>
        </p:txBody>
      </p:sp>
    </p:spTree>
    <p:extLst>
      <p:ext uri="{BB962C8B-B14F-4D97-AF65-F5344CB8AC3E}">
        <p14:creationId xmlns:p14="http://schemas.microsoft.com/office/powerpoint/2010/main" val="244910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7C9B-2687-CE54-F865-E191D0712850}"/>
              </a:ext>
            </a:extLst>
          </p:cNvPr>
          <p:cNvSpPr>
            <a:spLocks noGrp="1"/>
          </p:cNvSpPr>
          <p:nvPr>
            <p:ph type="title"/>
          </p:nvPr>
        </p:nvSpPr>
        <p:spPr>
          <a:xfrm>
            <a:off x="-2" y="1113886"/>
            <a:ext cx="5600701" cy="929227"/>
          </a:xfrm>
        </p:spPr>
        <p:txBody>
          <a:bodyPr/>
          <a:lstStyle/>
          <a:p>
            <a:r>
              <a:rPr lang="en-US" sz="4200" dirty="0"/>
              <a:t> HRO core attributes</a:t>
            </a:r>
          </a:p>
        </p:txBody>
      </p:sp>
      <p:graphicFrame>
        <p:nvGraphicFramePr>
          <p:cNvPr id="5" name="Content Placeholder 10">
            <a:extLst>
              <a:ext uri="{FF2B5EF4-FFF2-40B4-BE49-F238E27FC236}">
                <a16:creationId xmlns:a16="http://schemas.microsoft.com/office/drawing/2014/main" id="{4EE973BF-A905-FEA5-0092-2D1A1CFD9C4F}"/>
              </a:ext>
            </a:extLst>
          </p:cNvPr>
          <p:cNvGraphicFramePr>
            <a:graphicFrameLocks/>
          </p:cNvGraphicFramePr>
          <p:nvPr>
            <p:extLst>
              <p:ext uri="{D42A27DB-BD31-4B8C-83A1-F6EECF244321}">
                <p14:modId xmlns:p14="http://schemas.microsoft.com/office/powerpoint/2010/main" val="2817933309"/>
              </p:ext>
            </p:extLst>
          </p:nvPr>
        </p:nvGraphicFramePr>
        <p:xfrm>
          <a:off x="2600326" y="1113886"/>
          <a:ext cx="7443788" cy="561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51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AED23DADCBD4AAADE1AC0A1C54A74" ma:contentTypeVersion="18" ma:contentTypeDescription="Create a new document." ma:contentTypeScope="" ma:versionID="0375e9f602356218cb53f3bb8860e596">
  <xsd:schema xmlns:xsd="http://www.w3.org/2001/XMLSchema" xmlns:xs="http://www.w3.org/2001/XMLSchema" xmlns:p="http://schemas.microsoft.com/office/2006/metadata/properties" xmlns:ns2="0f75564b-9d6e-4fea-876c-c844b82c3b97" xmlns:ns3="20f0fd47-e372-4ec3-b24f-b3fd592ad9be" targetNamespace="http://schemas.microsoft.com/office/2006/metadata/properties" ma:root="true" ma:fieldsID="efca7a207197e121a2b71e2c7b988a70" ns2:_="" ns3:_="">
    <xsd:import namespace="0f75564b-9d6e-4fea-876c-c844b82c3b97"/>
    <xsd:import namespace="20f0fd47-e372-4ec3-b24f-b3fd592ad9be"/>
    <xsd:element name="properties">
      <xsd:complexType>
        <xsd:sequence>
          <xsd:element name="documentManagement">
            <xsd:complexType>
              <xsd:all>
                <xsd:element ref="ns2:g9e0e9fd2c424f918bf50d3700b6a68e" minOccurs="0"/>
                <xsd:element ref="ns2:TaxCatchAll" minOccurs="0"/>
                <xsd:element ref="ns2:NavigatorClassification"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3:MediaServiceDateTaken" minOccurs="0"/>
                <xsd:element ref="ns3:MediaServiceLocatio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5564b-9d6e-4fea-876c-c844b82c3b97" elementFormDefault="qualified">
    <xsd:import namespace="http://schemas.microsoft.com/office/2006/documentManagement/types"/>
    <xsd:import namespace="http://schemas.microsoft.com/office/infopath/2007/PartnerControls"/>
    <xsd:element name="g9e0e9fd2c424f918bf50d3700b6a68e" ma:index="9" nillable="true" ma:taxonomy="true" ma:internalName="g9e0e9fd2c424f918bf50d3700b6a68e" ma:taxonomyFieldName="aiSiteType" ma:displayName="Team Type" ma:readOnly="false" ma:default="" ma:fieldId="{09e0e9fd-2c42-4f91-8bf5-0d3700b6a68e}" ma:sspId="42e1a715-23f6-4b5e-904c-e5597a7407e2" ma:termSetId="fd5cf4ef-16fb-4733-b4a2-487bc2a9394f"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0081d4d-60f9-4ae4-862d-9e934616dc09}" ma:internalName="TaxCatchAll" ma:showField="CatchAllData" ma:web="0f75564b-9d6e-4fea-876c-c844b82c3b97">
      <xsd:complexType>
        <xsd:complexContent>
          <xsd:extension base="dms:MultiChoiceLookup">
            <xsd:sequence>
              <xsd:element name="Value" type="dms:Lookup" maxOccurs="unbounded" minOccurs="0" nillable="true"/>
            </xsd:sequence>
          </xsd:extension>
        </xsd:complexContent>
      </xsd:complexType>
    </xsd:element>
    <xsd:element name="NavigatorClassification" ma:index="11" nillable="true" ma:displayName="Site Classification" ma:default="Functional" ma:internalName="NavigatorClassifi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0fd47-e372-4ec3-b24f-b3fd592ad9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1a715-23f6-4b5e-904c-e5597a7407e2"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f0fd47-e372-4ec3-b24f-b3fd592ad9be">
      <Terms xmlns="http://schemas.microsoft.com/office/infopath/2007/PartnerControls"/>
    </lcf76f155ced4ddcb4097134ff3c332f>
    <TaxCatchAll xmlns="0f75564b-9d6e-4fea-876c-c844b82c3b97">
      <Value>2</Value>
      <Value>1</Value>
    </TaxCatchAll>
    <NavigatorClassification xmlns="0f75564b-9d6e-4fea-876c-c844b82c3b97" xsi:nil="true"/>
    <g9e0e9fd2c424f918bf50d3700b6a68e xmlns="0f75564b-9d6e-4fea-876c-c844b82c3b97">
      <Terms xmlns="http://schemas.microsoft.com/office/infopath/2007/PartnerControls"/>
    </g9e0e9fd2c424f918bf50d3700b6a68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36A25-81F4-48A4-8C99-7612250C4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5564b-9d6e-4fea-876c-c844b82c3b97"/>
    <ds:schemaRef ds:uri="20f0fd47-e372-4ec3-b24f-b3fd592ad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7B96C-711D-47D5-9182-1D25C9217DBA}">
  <ds:schemaRefs>
    <ds:schemaRef ds:uri="http://purl.org/dc/elements/1.1/"/>
    <ds:schemaRef ds:uri="http://schemas.microsoft.com/office/infopath/2007/PartnerControls"/>
    <ds:schemaRef ds:uri="http://schemas.microsoft.com/office/2006/documentManagement/types"/>
    <ds:schemaRef ds:uri="0f75564b-9d6e-4fea-876c-c844b82c3b97"/>
    <ds:schemaRef ds:uri="http://purl.org/dc/terms/"/>
    <ds:schemaRef ds:uri="http://schemas.openxmlformats.org/package/2006/metadata/core-properties"/>
    <ds:schemaRef ds:uri="20f0fd47-e372-4ec3-b24f-b3fd592ad9be"/>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5569B3D-D403-4DD2-882A-AA999A9AE8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65400</TotalTime>
  <Words>2935</Words>
  <Application>Microsoft Macintosh PowerPoint</Application>
  <PresentationFormat>Widescreen</PresentationFormat>
  <Paragraphs>180</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The Role of the Regulator in Promoting a Highly Reliable Mining Industry</vt:lpstr>
      <vt:lpstr>Today’s Presentation</vt:lpstr>
      <vt:lpstr>Regulatory Excellence</vt:lpstr>
      <vt:lpstr>Regulatory Excellence</vt:lpstr>
      <vt:lpstr>PowerPoint Presentation</vt:lpstr>
      <vt:lpstr>High Reliability Organisational Thinking</vt:lpstr>
      <vt:lpstr>What is HRO Thinking?</vt:lpstr>
      <vt:lpstr> A Highly Unreliable Organisation</vt:lpstr>
      <vt:lpstr> HRO core attributes</vt:lpstr>
      <vt:lpstr>The potential of HRO thinking…</vt:lpstr>
      <vt:lpstr>Connections</vt:lpstr>
      <vt:lpstr>What does this all mean?</vt:lpstr>
      <vt:lpstr>Conclusion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Allen</dc:creator>
  <cp:lastModifiedBy>Layla Howe</cp:lastModifiedBy>
  <cp:revision>130</cp:revision>
  <cp:lastPrinted>2023-07-25T00:32:27Z</cp:lastPrinted>
  <dcterms:created xsi:type="dcterms:W3CDTF">2022-07-12T00:16:51Z</dcterms:created>
  <dcterms:modified xsi:type="dcterms:W3CDTF">2023-12-15T02:05:53Z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0x010100C3DAED23DADCBD4AAADE1AC0A1C54A74</vt:lpwstr>
  </property>
  <property fmtid="{D5CDD505-2E9C-101B-9397-08002B2CF9AE}" pid="3" name="MediaServiceImageTags">
    <vt:lpwstr/>
  </property>
  <property fmtid="{D5CDD505-2E9C-101B-9397-08002B2CF9AE}" pid="4" name="aiSiteType">
    <vt:lpwstr>1;#Conference|cb96ad6c-5334-43da-939c-fd0e5e0bdbf0</vt:lpwstr>
  </property>
  <property fmtid="{D5CDD505-2E9C-101B-9397-08002B2CF9AE}" pid="5" name="aiYear">
    <vt:lpwstr>2;#2020|14b201cb-e385-41a8-8f1e-35cc989ce3fc</vt:lpwstr>
  </property>
  <property fmtid="{D5CDD505-2E9C-101B-9397-08002B2CF9AE}" pid="6" name="MSIP_Label_0f488380-630a-4f55-a077-a19445e3f360_Enabled">
    <vt:lpwstr>true</vt:lpwstr>
  </property>
  <property fmtid="{D5CDD505-2E9C-101B-9397-08002B2CF9AE}" pid="7" name="MSIP_Label_0f488380-630a-4f55-a077-a19445e3f360_SetDate">
    <vt:lpwstr>2023-05-30T00:18:44Z</vt:lpwstr>
  </property>
  <property fmtid="{D5CDD505-2E9C-101B-9397-08002B2CF9AE}" pid="8" name="MSIP_Label_0f488380-630a-4f55-a077-a19445e3f360_Method">
    <vt:lpwstr>Standard</vt:lpwstr>
  </property>
  <property fmtid="{D5CDD505-2E9C-101B-9397-08002B2CF9AE}" pid="9" name="MSIP_Label_0f488380-630a-4f55-a077-a19445e3f360_Name">
    <vt:lpwstr>OFFICIAL - INTERNAL</vt:lpwstr>
  </property>
  <property fmtid="{D5CDD505-2E9C-101B-9397-08002B2CF9AE}" pid="10" name="MSIP_Label_0f488380-630a-4f55-a077-a19445e3f360_SiteId">
    <vt:lpwstr>b6e377cf-9db3-46cb-91a2-fad9605bb15c</vt:lpwstr>
  </property>
  <property fmtid="{D5CDD505-2E9C-101B-9397-08002B2CF9AE}" pid="11" name="MSIP_Label_0f488380-630a-4f55-a077-a19445e3f360_ActionId">
    <vt:lpwstr>778e8b08-ee9d-45f9-9711-911a3682122f</vt:lpwstr>
  </property>
  <property fmtid="{D5CDD505-2E9C-101B-9397-08002B2CF9AE}" pid="12" name="MSIP_Label_0f488380-630a-4f55-a077-a19445e3f360_ContentBits">
    <vt:lpwstr>0</vt:lpwstr>
  </property>
</Properties>
</file>