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"/>
  </p:notesMasterIdLst>
  <p:handoutMasterIdLst>
    <p:handoutMasterId r:id="rId9"/>
  </p:handoutMasterIdLst>
  <p:sldIdLst>
    <p:sldId id="256" r:id="rId2"/>
    <p:sldId id="484" r:id="rId3"/>
    <p:sldId id="519" r:id="rId4"/>
    <p:sldId id="523" r:id="rId5"/>
    <p:sldId id="520" r:id="rId6"/>
    <p:sldId id="521" r:id="rId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nt Ballantyne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85F"/>
    <a:srgbClr val="D20000"/>
    <a:srgbClr val="EE0000"/>
    <a:srgbClr val="101464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7990" autoAdjust="0"/>
  </p:normalViewPr>
  <p:slideViewPr>
    <p:cSldViewPr>
      <p:cViewPr varScale="1">
        <p:scale>
          <a:sx n="67" d="100"/>
          <a:sy n="67" d="100"/>
        </p:scale>
        <p:origin x="2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This material is the property of G Ballantyne and CEEC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7CDE-3364-4C58-A365-0791B9EE3C34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A02C8-2A62-4E13-ABC8-2477CE44BA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24686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This material is the property of G Ballantyne and CEEC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9A788-661D-4A5F-8BB5-6959398F15C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353DD-0972-460A-93FB-2D97206F1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93861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53DD-0972-460A-93FB-2D97206F1C31}" type="slidenum">
              <a:rPr lang="en-AU" smtClean="0"/>
              <a:t>1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B1B995-F8FC-4E24-BA93-DE593AF2A6E1}" type="datetime1">
              <a:rPr lang="en-AU" smtClean="0"/>
              <a:t>15/11/2017</a:t>
            </a:fld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AU" smtClean="0"/>
              <a:t>This material is the property of G Ballantyne and CEEC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90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KMRC_FirstPa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38263" y="3457762"/>
            <a:ext cx="4910752" cy="1519642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here to add presentation document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9387" y="5106497"/>
            <a:ext cx="4527755" cy="90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add presentation sub text if required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642917" y="4509120"/>
            <a:ext cx="3385894" cy="2217047"/>
            <a:chOff x="4443482" y="3861048"/>
            <a:chExt cx="3299137" cy="2160240"/>
          </a:xfrm>
        </p:grpSpPr>
        <p:grpSp>
          <p:nvGrpSpPr>
            <p:cNvPr id="15" name="Group 14"/>
            <p:cNvGrpSpPr/>
            <p:nvPr/>
          </p:nvGrpSpPr>
          <p:grpSpPr>
            <a:xfrm>
              <a:off x="4443482" y="3933056"/>
              <a:ext cx="3296870" cy="2088232"/>
              <a:chOff x="1619672" y="748339"/>
              <a:chExt cx="3296870" cy="484090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619672" y="3356992"/>
                <a:ext cx="648072" cy="22322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93258" y="2924944"/>
                <a:ext cx="982598" cy="26637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309119" y="2636912"/>
                <a:ext cx="182761" cy="29523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29247" y="2348880"/>
                <a:ext cx="682713" cy="323983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242956" y="1916832"/>
                <a:ext cx="401052" cy="36724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675004" y="748339"/>
                <a:ext cx="241538" cy="48244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4767518" y="4812650"/>
              <a:ext cx="236530" cy="23653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Arc 16"/>
            <p:cNvSpPr/>
            <p:nvPr/>
          </p:nvSpPr>
          <p:spPr>
            <a:xfrm>
              <a:off x="4864932" y="4534634"/>
              <a:ext cx="643172" cy="849237"/>
            </a:xfrm>
            <a:prstGeom prst="arc">
              <a:avLst>
                <a:gd name="adj1" fmla="val 12692459"/>
                <a:gd name="adj2" fmla="val 20474402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Arc 17"/>
            <p:cNvSpPr/>
            <p:nvPr/>
          </p:nvSpPr>
          <p:spPr>
            <a:xfrm>
              <a:off x="5483090" y="4437113"/>
              <a:ext cx="1033125" cy="1102710"/>
            </a:xfrm>
            <a:prstGeom prst="arc">
              <a:avLst>
                <a:gd name="adj1" fmla="val 11657354"/>
                <a:gd name="adj2" fmla="val 18718095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Arc 18"/>
            <p:cNvSpPr/>
            <p:nvPr/>
          </p:nvSpPr>
          <p:spPr>
            <a:xfrm>
              <a:off x="6386975" y="4219564"/>
              <a:ext cx="417273" cy="1102710"/>
            </a:xfrm>
            <a:prstGeom prst="arc">
              <a:avLst>
                <a:gd name="adj1" fmla="val 13137931"/>
                <a:gd name="adj2" fmla="val 19136471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Arc 19"/>
            <p:cNvSpPr/>
            <p:nvPr/>
          </p:nvSpPr>
          <p:spPr>
            <a:xfrm>
              <a:off x="6806515" y="3861048"/>
              <a:ext cx="936104" cy="1522823"/>
            </a:xfrm>
            <a:prstGeom prst="arc">
              <a:avLst>
                <a:gd name="adj1" fmla="val 11048909"/>
                <a:gd name="adj2" fmla="val 17269676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445" y="899138"/>
            <a:ext cx="1866288" cy="657654"/>
          </a:xfrm>
          <a:prstGeom prst="rect">
            <a:avLst/>
          </a:prstGeom>
        </p:spPr>
      </p:pic>
      <p:sp>
        <p:nvSpPr>
          <p:cNvPr id="7" name="AutoShape 8" descr="data:image/png;base64,iVBORw0KGgoAAAANSUhEUgAAAVkAAACSCAMAAADYdEkqAAAAxlBMVEX///88VnjAYgilr7+qs8EuTHIyT3OwucYrSnH8/f+Om7D6+vyUnq84U3a+XADVnHO7UgAhQ2zHYwCBj6UsVX7u1sWLXkjx8/dZbozgtpriu6Dl5+vZ3eQfQmy5wc1zg5zDydSbprcLOWfQ1d7p6+9HXn99i6BrfJdhdZFRZoQ/WoAAMWLJz9i8UQARO2fAxtEAKV8ALmDTlmzapoIAGVYAI1zIdzn37OPnybbcq4vRj1/Eahzlw6v79vCnmJPy4NHMgkvGcSuj3l3TAAAVvElEQVR4nO2dC5ujNpaG5WBA3DqtZbOQmIuxwUCZ2NOZzc4kk2xm/v+fGulI3IVdZYN7quLv6ae6iouAF+no6OgCQk899WfW79/98tdff/32l7//7WvfycfSD//3+fMnrs//+OX3r307H0bfU6rftPr047dPtnPoj390sXK2n/7+1W4njZJDnse2vlnwIkawNmN2lWjBq/z2eQSW6se/LnfFS4p8gjWHSlNJpliSI4zSr1VG8kSK9ohEtj9wVaw2V1nLrjKDvv8s4Ur1+adlrndR+xfsrBo5KtbHxxjYqaW60lS8sD3ClOyOibbqXWXiBd2nKbBfBa0ddriCcD46yMAtlEyaTNUeoY3JVj2uIBLP/igXwH4FtAc8fGSKphyW1Q7ZFfFk6SQtujFZPRxfZKX6cz/LJbAU7bdzX++i3BqZozIzWLMZPnSXLN7KEsrbnD8iu63BUhOLsVofqc6cay+DfTDaiAgY5KBX+8jUVPHQA2MqyGZwrC1LiawmyaZin0PKJNpXemNy8XrOZ7kG9qFoPfHMxK2L/5rwHEWq3oGcrOYCIFkpDnCzf0S2dETpD+rLxqIIkHS+Z7kO9pFoY8g8TreeDniuHdRTgmxSMEhE4jHp7DRVdyRkdY4Rd7cmfJt2mO1RXgP2cWgDIimUe7Gx53vVZG32KvB+nJQLOzaqhKwjg8jf6XyZ9nVgH4ZWZNmBk5UAHmfV3VaTBd9KVcZJvTB+DsJjsjzL9pNDyBKZVmqz367Xgn2Q8yVqllG+0cYugCBrg2EevgoqD8xsLCObOaPUmPj7W2lzPMgbwD4m1/KHG9u6tTrKyjVZTn2Mg+fltYTsHkvMNmJtNv7+JJblzXoL2D5ab5u48WH2QAaU4BUJhttFSQ07FVVDFgwIGd0ItBNwICFrwrtQxy1m7gDPYQ5+eBPYDtogpy68prFARnm+/z4abYg8N9X2V+14DA3ZtTbYw+UzTKFhjckCP0fSbtN5ySjvfo4ffnwb2BptL5Th4GyUw24WL/SyTHPGQzPRkBV+6+AEgyVF/dwxWfH6JC7wRlh5487HeGuOBbQ/MfeyH8pwQkkk6jbx4oir8R7RgFDbLQ1ZaGuN8jnnbUvI8pypyuKKvArDd2aVW8CyXBuQYSBqRSQ+z03iTyZz+0WrqWNOW7JQ7oeFG/jR6n9M9qBN1lPQ6pBYljfpNrDffPPpf/57CHY2tKKcSu2cOzS0LVlbQOwJ+FHvbUxW+Fyy8Biv2zRpmPy1mraxn1gf4+d+j1hX/7UcWmFMpXFsfWiCW7IVlhhn5mU4L2hM1hMBAtlFFHX6Bl6pKbCfPv/r+z9+R+j3v/32T2nvzaJoeUBV1p5qnNCi2dCS5W2Ffo0ETQ5W4Y3IBsOEOopOmIrc4RxMmYJP//quPeiPf04ctRjaWN42AvHWWadF2pLl5btfo0P2Zy7riOxZ0ihr5FlU3u0dYlNgh62sqeOWQstrKXnVbIl6u3nqDll3HJSBOA1rcYzIihJ/ly2d0pQp+Pz98MjvHorWEHFYadcLWg2cgw5ZHi/sXR5ekmpIyIoW2JwNnFqvB/tgtJbwWeWFUWToJmd2yHLftRdUCGtbOiLLfWZV4jPfq0lTIAH7WLQbXms78r28fdsa4Q5ZHpTBnYM5a1biR2T9CybnLr0N7EPRTsWguISv2YTEu2R5v0InKAPNZGjLjcgKd3b2MTFvMQVcj0MryE70TA+9+C5ZCD52m06QwaExMCIrasIZu7tAbwf7QLTcH5IEsUHJBbL7YVBGazL/kKzo8pU2we7QW00B16PQiiDeRBffsH3UJQvtKtbiEtq0pIdkRTU5M9nbwD4M7fpi21K/QFa0FRpaUWsdhmRF0AzfGyns6RZTwPUYtIqsm7VRNOiw6ZEFI9z6DWbbzTAkm+L5yd4O9kFo7yALO9ugDPi+BH59ANlbTQHXI9DeQXbTC8pYne7cCbKdEPq9ug/sQ9DeQZb3I9ZBhX1nCMLiZO8xBVzLo72HbNwNykBC4o8pa3DD/Ul1P9gHoL2H7LoblMk7Q71GZOf1De41BVxLo73sdUUDb7dPFgIFNXbothXh62XJzgOWop3I+TOhHXqsfV1qKdQNAG49eTtBsJxqKcwy3WMOU8C1bK4dlve+kkFHWJ+s6MDdNOlgEYBdsg02H9iF0VYXIzL2hbhBvZuPunVFty1oFDeYLyIzlyngWhLta6KIbc/BgOy2DRVAU7cOIoxiXau5yM4LdlFbG1zor24GYDS9LAOyUDNBByQMKXTqqRwjspc6296iOU0B13K5tu6tkVfb/mBk0oBsG5Thww/qCPmIbDE5wulNmh/sgmjr7ll55ZINBoAOyR7qoEw9vFMkOiTrztLDOLcp4FoMbTYcu9WRIWYRyHrFQXodlCnqblvQiOyl4SLozCfzXh0kswzY5Wzt9FDEJq7adj8OyfK2gi/aCY2DMSIbXWrprWEy79X5dkuYAq6Fci13rFTpZLdRJ9mQLHensFEP7xQakd1f6hMSXUITDexay4FdCu2l7DTaNyTLrQAOoqbbFjQeMTc5rhw1TvPl8fRLmQKuRdAGF5oK9nBywYgs5DdV5+2EphYcj/LkI3HkzduDM11qai0LdhlbK+Z5SN2uYuiGjsiCt+XEvtMzx2OyYkiI1KH1L4zZE1oa7DK5dnr8ijXqZBmRFcWcJdGJ6ozJ8tCOPF+KkWUXhnksaWNrLYB22iMaDZ8dkxVO28BojMlym6PJ6v/0aiBs+RzLND/a6VEy5shtGJN1m5kpnQllkllLwuZI8J0vxoTQo8AugZY/tGRSsTYqpmOykVpfq9MXIyF7mDSm7pV5Co8CuwBac8Lr2fLM1B3mPia7qZeK6DqrErLbSY9WNK+npoc+wsbWmhutmIQ/mrfEA1S9CZ1jsqi2Bt25XhKydckY1VPR5X7dx+VYprnRlrKFHoT969csErL1wjHdTCcjy33j8SQQsezBRDvhsWBnR7sV+anneHk8M6q9R5aQVYSh7Y7Hl5Gtx3YN7sYUE/3kQfFHg529yVCv8NJ5PENs64cXJWT3YtB41xzLyDYMe5MV15z3RA/nI21srXlzrbC0Tlt1By9i3Yi+by8hW6+qYY62DchammgS2E3Lw3JF/Sd3Zh+fY5nmRSvy0wr70cay0m0s5vkOF+ySkK17YrpZUUoWVWK5LlWz9x69SmViUf0R6aTbrwN2brS+eEZHJRgT3Pw16GqQkeVOW6/Sl5NFtuhzW2m4e5UVltqCrwV2ZltrZaMFC5l1GPpIMrJifmIvNTnZdiW7niTrL6KvY2NrzZprLV8dnqI5I+dTRpbPtu1FBKbIInO8moBDpKHh73/8JNWPDwDL0MqvTtFqI52uGQQ71PpPHI+rFRlZ8Ej7AZ1JsqjS1B5bBzvSfqI/fv1Wqp9+u/IUM+m7nyau///uWPG15YU2B7awLzyvppJCdrixI1SnPrI4JGTXO9rih8nMp6Gs6hUtYWnf2ZYW+c+WF7klDkOSHdYTw1k8rt42a7RFHDYRFwyS+IWEIc7i9fyTGp966qmnnnrqqaeeeuqdSdFn0frDSrm12WCe1PuFifJxdXODTCere+WoS34D6f3qbrTjeOlTXNLPtjzBzqG7cu3TFFzSHWifYC/rZrRPU3BNN9raJ9jruinXLmIKzOK1a2uvi1vXN02LYqEvLUp0Q65dxsYWu9fyssmta0VvQjbEcT052SuRDgO/VW/OtQuZgv35tcna8rEWr9AGs4FFyuTHFhP5YINb9cZcOwF2E/BeQM9DXoCa5Zx5Z18aBPwPC7W72D6LncV3Whbs9GhKfLc4iR1mBOwcK4D/+mQ3QX07QQDXYumngSE2iRQMSJmTtRIcW0YnPXYGHGnZam7xROcxGm/KtXJT4GVhGLKcsDk6yomg5HhAmy858o5H+kDxKSQvFGG+MxHSjrU91XZrQk7b4gRngjXQj7m7IzAFzj2FITsJhTtFPe7ZbdJrRH2ylk+3QT7baGF4gtWTd77Jk0jpTWmUmHHaVcjexYJsjlfaF5reOgxJyGY1xzvTP4U0zRKvnC/0hFxcaAa0r8+1EzY2VkvbITobzu6EpYr2xGfDp+n/JStjWZIx2xZhH1mkGZyaOcQuHZIfNDbaNWZjWSNVK02NDZ09E80uVQbNWZFM3aPgpJm5xj4I1CFr0qRXmBnoTC1MNdw3SdDfcjV3scpmQuM9vYmDIGtnTuYHkF6hMbvrajiOtZD+wvZsqLUobfU0j8l7da6dMAX03gOkMCO1ITDa2iMaMjVs6YRmI5Xm0ghnbGQQRgFpJmVmeIsStUAebsniF5qXWRIHbAuz6PDRLcmuQIgw6B2ybA6oHpaQtAfn8CthloRKbzYuNkOyaI1ZGTGPObvyho3vclGA2Up/CrzKGOtIKbazkH0t2qnKy8I4RWdcAlkwUSti+RS3SbbMgrKPdDCgDtnobcWeUSyszhiQBRC0zCpegEO6Q4yjZansMbuBDllC32jgmmyGFxY7InYbQLbQfEu8dwlZll6lcrKmIJsAWVtdzVhHvwrtpLs1JhuTQI3xuQihVlEwhvnDLjm77ejUy2QdNSTaqSVLuWanlYQsaEBWZUkERHP2k2Qp1yyE9IZkrZUmH0K7GNppP3ZMVsEmqbDJZ7+WJLM1RjaihrWdA3CZrFaw0V9WSzYJw7X6FrIocLRwO0nWDnGiycgiz8dkxo8tXK3GLvixY7JbvCKez0f8H3BB/4baOiw7yxpfsQb16DVBtgrVAIUDsiGzBooyQRYZUEXJydL0NhaWkmU1YzjjIK8rufZSAwHIspq/IZsSZ0UrXTZ9y2DVBCdL3YHO7IorZNfI2x1ba3BgLsCQLKZkzycHcTI2+3ptQ9aK6GEZqSbIxjQ9Odmta8HeB6G93KTNcGLk7LlqsgjThqIOhdcjeOv5fJ0G6uBEnZMukLVxYSkqMyaCbKy6Bi+9HbKFaqIDc+goo8jKWD5v8+wp3FoZdb8MTY1SX23IKmpGWwK+6tK6akiW7SlJYsTD+UyLob0SK4hCHKohPWRzEp+gzEMF7UOY/Zpp5KSqsAbXGXdmEKyoEUxITm0Eq6jYCdQQOzSPM7c0penhkM2lUcGdp0eqJ6KxQmqHzZqT1QmHvODahIQq4xaF9B0SloRCWwLMi0OlhncZ5NmQ3d3+pNGWh92kdyCUbHhiyYXaMaD72cPM+02ASbRXYwVVnLvskNQVHwOP3AB5Lrz4NM6T1ASndI87MwhsesjZVOhhLiWruFu6nx1mQkobN48BqWlyk2fTKyj0FBSZ7QDifZwf+G49z03miOzdpE7iHOc227TJ8+3e1dndmezuopx6ucjM3dRmx+lmRK/m8kTYnuDAH2ZOTaCdLQgD1u7PKSnaucKGwU4NF/gMzzuRBO1s8dhALS8ufPPBNUL77JqZSwO0T7DzqYf22f09pzpon2DnVRNDeKemwJj5A1UzKgo1x6EZVlsY7GDGpgmNde1iMCTvzTNUZDcYkGxywUj12txJ0Ho5tzt1HYKzZOne+b/0V+njZFcXyQa9ZmcpA5VH6MvUnVevys76Pd9ovqrhHMs7RRl68I8nzn/uPI5W/Ncla8E/ep4lDk6hGwCJdyF6gP3K6KQnVJy9XfeVQQriBKPd0r1yvUEctSzZmbUufGz6fIksD5cafRLr5ISsbHtaycOhHbIbghCEtbdZCYH+rCgd9ncM1qDIoDWXqxARTFVIr1bi5l1rYJBDmZkl7zOExFMSZw4gfSmhJknDOGRHZtkJGonviqzuU/uHrCP7nRJU4Nl3sOtA/4zFdlSTVanBZQ9d8WdNFORCADJmPwMHBbAilA/WwLaR3WndpafeUA2DvrZMRzEckQHZ3Qap7BdqT6MczoArJzHawto+74osfYjgBfFiSnns4QmOPExuGMkkWf6o6HBGCewFst5RxB842UjrWQOTRTC3zZ/GyWPH8cAbJ3uiuRUKwBl5LLOmIRxJbcEa+jzeF9kYBStBtnQcDZ5AmMOEFNNk+bI8po5MyHRAluZk/uycLEqOHY+hekmPntn2CRihjCxc5aC+aKzcCLLUk88hQv9uyWZ7gyPlZG0fVdfIpsTki3VxssgqwGILstTQtH0V1DVI/LINqsnJ8jwb8WpSkNVXXvC+82yxRx5A5GRPKdpeI+uuhefK7eyeWmzGhHtd2xSd27FubLhoHrZXvpBnWTicDVkSZCntd0rWoQaSsdSL9MDu3fiyYflwtd6UHbLQUvCOgbLr2FlFO+h8JAOQ3QVr6P4p1mxj4qcdbyAiVZWt2iUPjZ2HaBY+AFnuGxzFVapVmrA3l/KqtLDTHMgu2FKYX5WONjayXF7+S76sjpJt6c9NkW+BaQTdMza0BZTynLBfAm4wD0rlwkLUOs+lfg5H7Us+NKnsulmRTwtF20NouB5KNkgH+2Czt+W57VWgd8njp3txUZniZv8ssr7QHzP3+j0FSsJ81iEAT7VKZ/1a9VNPPfXUn0vWaLyqd+d30SSqeq4Fv2T60cc/eMfhlk0oOw5V05+QuKr+AHkPou77XnrRnNPB/lO1kS+8X41Wk79V/eA41/njkbWgzRMEe94yQlVSwdC6YI88bijWCUSozVJn7WHdSzyU0j1V27NT2bxkR4HNNwY2PzVNeHtsC2lbCjTtBNl0C7uUBEbWuT60oFP74wzl8f7CfurENmH4/T6MfAgLJDYKYKSoG+s7NlUuzoDByaGNUnZS1tjJSjtrYJu/xPqRsUtPUcGQGuH6AHnR37KfpamcoEG7a61B7ips+GwQl6znzzrp8YfJvB5ERPQYeawViw66sAaMLLCmBCOGS1gDNv0A4la7pieRRdYhpHC0EBvoiRQbpSyRLT0FvjdWsLeQliIqI8hCeniDoChwa0DfpfFhMq0g64qqrKyGZKMdz5yC7A5Ctbayab/4l9Yzoo8e0lmoyjX3W0ZvXQdrCp7ExiVDsomYSCJqsLL4zx2v8FYNyGb7IVlUhRAy7ZGtinMnxJWWK9hKyUZA1ncPLJCl9MkmZJsNyaLoyGNtwgiYx1eNSngPGpD1R3mWzT1iVrRH1iBuz+t1AQzLs+wtuCISuKZ/wAxlIBsQA43JIg86jxuvayv3+d6hBmSpnQxqsnuoyjKPR657ZFHRiSvaOqp4r6XHu2kpUYP1O+xLZP0MdnaLwJaP7Kz1YiCfvSNOlvUcffko9sD7mf1c0xrsf9kvm52ZscoaVSezhDyrOOYphT3gM/3MH3zdfsYSBTuTz9s5+S7MQrFCM+O9P24J/4NvkJ5MP4SpwdBS4C/DzFyYErQnzPMwnIP/YXwDxNc/2CCDVyVpZAmftELil8gT/zMEYv2CqNup4kX8yONGHFpvMM7cakLPEN3qwS/8ShbvXdtHlvgfTth+9DbvFVn7/peuhP7yUQry19NGPlP+A7lMTz31dv0bBfv+y/MGyOgAAAAASUVORK5CYII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AutoShape 10" descr="data:image/png;base64,iVBORw0KGgoAAAANSUhEUgAAAVkAAACSCAMAAADYdEkqAAAAxlBMVEX///88VnjAYgilr7+qs8EuTHIyT3OwucYrSnH8/f+Om7D6+vyUnq84U3a+XADVnHO7UgAhQ2zHYwCBj6UsVX7u1sWLXkjx8/dZbozgtpriu6Dl5+vZ3eQfQmy5wc1zg5zDydSbprcLOWfQ1d7p6+9HXn99i6BrfJdhdZFRZoQ/WoAAMWLJz9i8UQARO2fAxtEAKV8ALmDTlmzapoIAGVYAI1zIdzn37OPnybbcq4vRj1/Eahzlw6v79vCnmJPy4NHMgkvGcSuj3l3TAAAVvElEQVR4nO2dC5ujNpaG5WBA3DqtZbOQmIuxwUCZ2NOZzc4kk2xm/v+fGulI3IVdZYN7quLv6ae6iouAF+no6OgCQk899WfW79/98tdff/32l7//7WvfycfSD//3+fMnrs//+OX3r307H0bfU6rftPr047dPtnPoj390sXK2n/7+1W4njZJDnse2vlnwIkawNmN2lWjBq/z2eQSW6se/LnfFS4p8gjWHSlNJpliSI4zSr1VG8kSK9ohEtj9wVaw2V1nLrjKDvv8s4Ur1+adlrndR+xfsrBo5KtbHxxjYqaW60lS8sD3ClOyOibbqXWXiBd2nKbBfBa0ddriCcD46yMAtlEyaTNUeoY3JVj2uIBLP/igXwH4FtAc8fGSKphyW1Q7ZFfFk6SQtujFZPRxfZKX6cz/LJbAU7bdzX++i3BqZozIzWLMZPnSXLN7KEsrbnD8iu63BUhOLsVofqc6cay+DfTDaiAgY5KBX+8jUVPHQA2MqyGZwrC1LiawmyaZin0PKJNpXemNy8XrOZ7kG9qFoPfHMxK2L/5rwHEWq3oGcrOYCIFkpDnCzf0S2dETpD+rLxqIIkHS+Z7kO9pFoY8g8TreeDniuHdRTgmxSMEhE4jHp7DRVdyRkdY4Rd7cmfJt2mO1RXgP2cWgDIimUe7Gx53vVZG32KvB+nJQLOzaqhKwjg8jf6XyZ9nVgH4ZWZNmBk5UAHmfV3VaTBd9KVcZJvTB+DsJjsjzL9pNDyBKZVmqz367Xgn2Q8yVqllG+0cYugCBrg2EevgoqD8xsLCObOaPUmPj7W2lzPMgbwD4m1/KHG9u6tTrKyjVZTn2Mg+fltYTsHkvMNmJtNv7+JJblzXoL2D5ab5u48WH2QAaU4BUJhttFSQ07FVVDFgwIGd0ItBNwICFrwrtQxy1m7gDPYQ5+eBPYDtogpy68prFARnm+/z4abYg8N9X2V+14DA3ZtTbYw+UzTKFhjckCP0fSbtN5ySjvfo4ffnwb2BptL5Th4GyUw24WL/SyTHPGQzPRkBV+6+AEgyVF/dwxWfH6JC7wRlh5487HeGuOBbQ/MfeyH8pwQkkk6jbx4oir8R7RgFDbLQ1ZaGuN8jnnbUvI8pypyuKKvArDd2aVW8CyXBuQYSBqRSQ+z03iTyZz+0WrqWNOW7JQ7oeFG/jR6n9M9qBN1lPQ6pBYljfpNrDffPPpf/57CHY2tKKcSu2cOzS0LVlbQOwJ+FHvbUxW+Fyy8Biv2zRpmPy1mraxn1gf4+d+j1hX/7UcWmFMpXFsfWiCW7IVlhhn5mU4L2hM1hMBAtlFFHX6Bl6pKbCfPv/r+z9+R+j3v/32T2nvzaJoeUBV1p5qnNCi2dCS5W2Ffo0ETQ5W4Y3IBsOEOopOmIrc4RxMmYJP//quPeiPf04ctRjaWN42AvHWWadF2pLl5btfo0P2Zy7riOxZ0ihr5FlU3u0dYlNgh62sqeOWQstrKXnVbIl6u3nqDll3HJSBOA1rcYzIihJ/ly2d0pQp+Pz98MjvHorWEHFYadcLWg2cgw5ZHi/sXR5ekmpIyIoW2JwNnFqvB/tgtJbwWeWFUWToJmd2yHLftRdUCGtbOiLLfWZV4jPfq0lTIAH7WLQbXms78r28fdsa4Q5ZHpTBnYM5a1biR2T9CybnLr0N7EPRTsWguISv2YTEu2R5v0InKAPNZGjLjcgKd3b2MTFvMQVcj0MryE70TA+9+C5ZCD52m06QwaExMCIrasIZu7tAbwf7QLTcH5IEsUHJBbL7YVBGazL/kKzo8pU2we7QW00B16PQiiDeRBffsH3UJQvtKtbiEtq0pIdkRTU5M9nbwD4M7fpi21K/QFa0FRpaUWsdhmRF0AzfGyns6RZTwPUYtIqsm7VRNOiw6ZEFI9z6DWbbzTAkm+L5yd4O9kFo7yALO9ugDPi+BH59ANlbTQHXI9DeQXbTC8pYne7cCbKdEPq9ug/sQ9DeQZb3I9ZBhX1nCMLiZO8xBVzLo72HbNwNykBC4o8pa3DD/Ul1P9gHoL2H7LoblMk7Q71GZOf1De41BVxLo73sdUUDb7dPFgIFNXbothXh62XJzgOWop3I+TOhHXqsfV1qKdQNAG49eTtBsJxqKcwy3WMOU8C1bK4dlve+kkFHWJ+s6MDdNOlgEYBdsg02H9iF0VYXIzL2hbhBvZuPunVFty1oFDeYLyIzlyngWhLta6KIbc/BgOy2DRVAU7cOIoxiXau5yM4LdlFbG1zor24GYDS9LAOyUDNBByQMKXTqqRwjspc6296iOU0B13K5tu6tkVfb/mBk0oBsG5Thww/qCPmIbDE5wulNmh/sgmjr7ll55ZINBoAOyR7qoEw9vFMkOiTrztLDOLcp4FoMbTYcu9WRIWYRyHrFQXodlCnqblvQiOyl4SLozCfzXh0kswzY5Wzt9FDEJq7adj8OyfK2gi/aCY2DMSIbXWrprWEy79X5dkuYAq6Fci13rFTpZLdRJ9mQLHensFEP7xQakd1f6hMSXUITDexay4FdCu2l7DTaNyTLrQAOoqbbFjQeMTc5rhw1TvPl8fRLmQKuRdAGF5oK9nBywYgs5DdV5+2EphYcj/LkI3HkzduDM11qai0LdhlbK+Z5SN2uYuiGjsiCt+XEvtMzx2OyYkiI1KH1L4zZE1oa7DK5dnr8ijXqZBmRFcWcJdGJ6ozJ8tCOPF+KkWUXhnksaWNrLYB22iMaDZ8dkxVO28BojMlym6PJ6v/0aiBs+RzLND/a6VEy5shtGJN1m5kpnQllkllLwuZI8J0vxoTQo8AugZY/tGRSsTYqpmOykVpfq9MXIyF7mDSm7pV5Co8CuwBac8Lr2fLM1B3mPia7qZeK6DqrErLbSY9WNK+npoc+wsbWmhutmIQ/mrfEA1S9CZ1jsqi2Bt25XhKydckY1VPR5X7dx+VYprnRlrKFHoT969csErL1wjHdTCcjy33j8SQQsezBRDvhsWBnR7sV+anneHk8M6q9R5aQVYSh7Y7Hl5Gtx3YN7sYUE/3kQfFHg529yVCv8NJ5PENs64cXJWT3YtB41xzLyDYMe5MV15z3RA/nI21srXlzrbC0Tlt1By9i3Yi+by8hW6+qYY62DchammgS2E3Lw3JF/Sd3Zh+fY5nmRSvy0wr70cay0m0s5vkOF+ySkK17YrpZUUoWVWK5LlWz9x69SmViUf0R6aTbrwN2brS+eEZHJRgT3Pw16GqQkeVOW6/Sl5NFtuhzW2m4e5UVltqCrwV2ZltrZaMFC5l1GPpIMrJifmIvNTnZdiW7niTrL6KvY2NrzZprLV8dnqI5I+dTRpbPtu1FBKbIInO8moBDpKHh73/8JNWPDwDL0MqvTtFqI52uGQQ71PpPHI+rFRlZ8Ej7AZ1JsqjS1B5bBzvSfqI/fv1Wqp9+u/IUM+m7nyau///uWPG15YU2B7awLzyvppJCdrixI1SnPrI4JGTXO9rih8nMp6Gs6hUtYWnf2ZYW+c+WF7klDkOSHdYTw1k8rt42a7RFHDYRFwyS+IWEIc7i9fyTGp966qmnnnrqqaeeeuqdSdFn0frDSrm12WCe1PuFifJxdXODTCere+WoS34D6f3qbrTjeOlTXNLPtjzBzqG7cu3TFFzSHWifYC/rZrRPU3BNN9raJ9jruinXLmIKzOK1a2uvi1vXN02LYqEvLUp0Q65dxsYWu9fyssmta0VvQjbEcT052SuRDgO/VW/OtQuZgv35tcna8rEWr9AGs4FFyuTHFhP5YINb9cZcOwF2E/BeQM9DXoCa5Zx5Z18aBPwPC7W72D6LncV3Whbs9GhKfLc4iR1mBOwcK4D/+mQ3QX07QQDXYumngSE2iRQMSJmTtRIcW0YnPXYGHGnZam7xROcxGm/KtXJT4GVhGLKcsDk6yomg5HhAmy858o5H+kDxKSQvFGG+MxHSjrU91XZrQk7b4gRngjXQj7m7IzAFzj2FITsJhTtFPe7ZbdJrRH2ylk+3QT7baGF4gtWTd77Jk0jpTWmUmHHaVcjexYJsjlfaF5reOgxJyGY1xzvTP4U0zRKvnC/0hFxcaAa0r8+1EzY2VkvbITobzu6EpYr2xGfDp+n/JStjWZIx2xZhH1mkGZyaOcQuHZIfNDbaNWZjWSNVK02NDZ09E80uVQbNWZFM3aPgpJm5xj4I1CFr0qRXmBnoTC1MNdw3SdDfcjV3scpmQuM9vYmDIGtnTuYHkF6hMbvrajiOtZD+wvZsqLUobfU0j8l7da6dMAX03gOkMCO1ITDa2iMaMjVs6YRmI5Xm0ghnbGQQRgFpJmVmeIsStUAebsniF5qXWRIHbAuz6PDRLcmuQIgw6B2ybA6oHpaQtAfn8CthloRKbzYuNkOyaI1ZGTGPObvyho3vclGA2Up/CrzKGOtIKbazkH0t2qnKy8I4RWdcAlkwUSti+RS3SbbMgrKPdDCgDtnobcWeUSyszhiQBRC0zCpegEO6Q4yjZansMbuBDllC32jgmmyGFxY7InYbQLbQfEu8dwlZll6lcrKmIJsAWVtdzVhHvwrtpLs1JhuTQI3xuQihVlEwhvnDLjm77ejUy2QdNSTaqSVLuWanlYQsaEBWZUkERHP2k2Qp1yyE9IZkrZUmH0K7GNppP3ZMVsEmqbDJZ7+WJLM1RjaihrWdA3CZrFaw0V9WSzYJw7X6FrIocLRwO0nWDnGiycgiz8dkxo8tXK3GLvixY7JbvCKez0f8H3BB/4baOiw7yxpfsQb16DVBtgrVAIUDsiGzBooyQRYZUEXJydL0NhaWkmU1YzjjIK8rufZSAwHIspq/IZsSZ0UrXTZ9y2DVBCdL3YHO7IorZNfI2x1ba3BgLsCQLKZkzycHcTI2+3ptQ9aK6GEZqSbIxjQ9Odmta8HeB6G93KTNcGLk7LlqsgjThqIOhdcjeOv5fJ0G6uBEnZMukLVxYSkqMyaCbKy6Bi+9HbKFaqIDc+goo8jKWD5v8+wp3FoZdb8MTY1SX23IKmpGWwK+6tK6akiW7SlJYsTD+UyLob0SK4hCHKohPWRzEp+gzEMF7UOY/Zpp5KSqsAbXGXdmEKyoEUxITm0Eq6jYCdQQOzSPM7c0penhkM2lUcGdp0eqJ6KxQmqHzZqT1QmHvODahIQq4xaF9B0SloRCWwLMi0OlhncZ5NmQ3d3+pNGWh92kdyCUbHhiyYXaMaD72cPM+02ASbRXYwVVnLvskNQVHwOP3AB5Lrz4NM6T1ASndI87MwhsesjZVOhhLiWruFu6nx1mQkobN48BqWlyk2fTKyj0FBSZ7QDifZwf+G49z03miOzdpE7iHOc227TJ8+3e1dndmezuopx6ucjM3dRmx+lmRK/m8kTYnuDAH2ZOTaCdLQgD1u7PKSnaucKGwU4NF/gMzzuRBO1s8dhALS8ufPPBNUL77JqZSwO0T7DzqYf22f09pzpon2DnVRNDeKemwJj5A1UzKgo1x6EZVlsY7GDGpgmNde1iMCTvzTNUZDcYkGxywUj12txJ0Ho5tzt1HYKzZOne+b/0V+njZFcXyQa9ZmcpA5VH6MvUnVevys76Pd9ovqrhHMs7RRl68I8nzn/uPI5W/Ncla8E/ep4lDk6hGwCJdyF6gP3K6KQnVJy9XfeVQQriBKPd0r1yvUEctSzZmbUufGz6fIksD5cafRLr5ISsbHtaycOhHbIbghCEtbdZCYH+rCgd9ncM1qDIoDWXqxARTFVIr1bi5l1rYJBDmZkl7zOExFMSZw4gfSmhJknDOGRHZtkJGonviqzuU/uHrCP7nRJU4Nl3sOtA/4zFdlSTVanBZQ9d8WdNFORCADJmPwMHBbAilA/WwLaR3WndpafeUA2DvrZMRzEckQHZ3Qap7BdqT6MczoArJzHawto+74osfYjgBfFiSnns4QmOPExuGMkkWf6o6HBGCewFst5RxB842UjrWQOTRTC3zZ/GyWPH8cAbJ3uiuRUKwBl5LLOmIRxJbcEa+jzeF9kYBStBtnQcDZ5AmMOEFNNk+bI8po5MyHRAluZk/uycLEqOHY+hekmPntn2CRihjCxc5aC+aKzcCLLUk88hQv9uyWZ7gyPlZG0fVdfIpsTki3VxssgqwGILstTQtH0V1DVI/LINqsnJ8jwb8WpSkNVXXvC+82yxRx5A5GRPKdpeI+uuhefK7eyeWmzGhHtd2xSd27FubLhoHrZXvpBnWTicDVkSZCntd0rWoQaSsdSL9MDu3fiyYflwtd6UHbLQUvCOgbLr2FlFO+h8JAOQ3QVr6P4p1mxj4qcdbyAiVZWt2iUPjZ2HaBY+AFnuGxzFVapVmrA3l/KqtLDTHMgu2FKYX5WONjayXF7+S76sjpJt6c9NkW+BaQTdMza0BZTynLBfAm4wD0rlwkLUOs+lfg5H7Us+NKnsulmRTwtF20NouB5KNkgH+2Czt+W57VWgd8njp3txUZniZv8ssr7QHzP3+j0FSsJ81iEAT7VKZ/1a9VNPPfXUn0vWaLyqd+d30SSqeq4Fv2T60cc/eMfhlk0oOw5V05+QuKr+AHkPou77XnrRnNPB/lO1kS+8X41Wk79V/eA41/njkbWgzRMEe94yQlVSwdC6YI88bijWCUSozVJn7WHdSzyU0j1V27NT2bxkR4HNNwY2PzVNeHtsC2lbCjTtBNl0C7uUBEbWuT60oFP74wzl8f7CfurENmH4/T6MfAgLJDYKYKSoG+s7NlUuzoDByaGNUnZS1tjJSjtrYJu/xPqRsUtPUcGQGuH6AHnR37KfpamcoEG7a61B7ips+GwQl6znzzrp8YfJvB5ERPQYeawViw66sAaMLLCmBCOGS1gDNv0A4la7pieRRdYhpHC0EBvoiRQbpSyRLT0FvjdWsLeQliIqI8hCeniDoChwa0DfpfFhMq0g64qqrKyGZKMdz5yC7A5Ctbayab/4l9Yzoo8e0lmoyjX3W0ZvXQdrCp7ExiVDsomYSCJqsLL4zx2v8FYNyGb7IVlUhRAy7ZGtinMnxJWWK9hKyUZA1ncPLJCl9MkmZJsNyaLoyGNtwgiYx1eNSngPGpD1R3mWzT1iVrRH1iBuz+t1AQzLs+wtuCISuKZ/wAxlIBsQA43JIg86jxuvayv3+d6hBmSpnQxqsnuoyjKPR657ZFHRiSvaOqp4r6XHu2kpUYP1O+xLZP0MdnaLwJaP7Kz1YiCfvSNOlvUcffko9sD7mf1c0xrsf9kvm52ZscoaVSezhDyrOOYphT3gM/3MH3zdfsYSBTuTz9s5+S7MQrFCM+O9P24J/4NvkJ5MP4SpwdBS4C/DzFyYErQnzPMwnIP/YXwDxNc/2CCDVyVpZAmftELil8gT/zMEYv2CqNup4kX8yONGHFpvMM7cakLPEN3qwS/8ShbvXdtHlvgfTth+9DbvFVn7/peuhP7yUQry19NGPlP+A7lMTz31dv0bBfv+y/MGyOgAAAAASUVORK5CYII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AutoShape 12" descr="data:image/png;base64,iVBORw0KGgoAAAANSUhEUgAAAVkAAACSCAMAAADYdEkqAAAAxlBMVEX///88VnjAYgilr7+qs8EuTHIyT3OwucYrSnH8/f+Om7D6+vyUnq84U3a+XADVnHO7UgAhQ2zHYwCBj6UsVX7u1sWLXkjx8/dZbozgtpriu6Dl5+vZ3eQfQmy5wc1zg5zDydSbprcLOWfQ1d7p6+9HXn99i6BrfJdhdZFRZoQ/WoAAMWLJz9i8UQARO2fAxtEAKV8ALmDTlmzapoIAGVYAI1zIdzn37OPnybbcq4vRj1/Eahzlw6v79vCnmJPy4NHMgkvGcSuj3l3TAAAVvElEQVR4nO2dC5ujNpaG5WBA3DqtZbOQmIuxwUCZ2NOZzc4kk2xm/v+fGulI3IVdZYN7quLv6ae6iouAF+no6OgCQk899WfW79/98tdff/32l7//7WvfycfSD//3+fMnrs//+OX3r307H0bfU6rftPr047dPtnPoj390sXK2n/7+1W4njZJDnse2vlnwIkawNmN2lWjBq/z2eQSW6se/LnfFS4p8gjWHSlNJpliSI4zSr1VG8kSK9ohEtj9wVaw2V1nLrjKDvv8s4Ur1+adlrndR+xfsrBo5KtbHxxjYqaW60lS8sD3ClOyOibbqXWXiBd2nKbBfBa0ddriCcD46yMAtlEyaTNUeoY3JVj2uIBLP/igXwH4FtAc8fGSKphyW1Q7ZFfFk6SQtujFZPRxfZKX6cz/LJbAU7bdzX++i3BqZozIzWLMZPnSXLN7KEsrbnD8iu63BUhOLsVofqc6cay+DfTDaiAgY5KBX+8jUVPHQA2MqyGZwrC1LiawmyaZin0PKJNpXemNy8XrOZ7kG9qFoPfHMxK2L/5rwHEWq3oGcrOYCIFkpDnCzf0S2dETpD+rLxqIIkHS+Z7kO9pFoY8g8TreeDniuHdRTgmxSMEhE4jHp7DRVdyRkdY4Rd7cmfJt2mO1RXgP2cWgDIimUe7Gx53vVZG32KvB+nJQLOzaqhKwjg8jf6XyZ9nVgH4ZWZNmBk5UAHmfV3VaTBd9KVcZJvTB+DsJjsjzL9pNDyBKZVmqz367Xgn2Q8yVqllG+0cYugCBrg2EevgoqD8xsLCObOaPUmPj7W2lzPMgbwD4m1/KHG9u6tTrKyjVZTn2Mg+fltYTsHkvMNmJtNv7+JJblzXoL2D5ab5u48WH2QAaU4BUJhttFSQ07FVVDFgwIGd0ItBNwICFrwrtQxy1m7gDPYQ5+eBPYDtogpy68prFARnm+/z4abYg8N9X2V+14DA3ZtTbYw+UzTKFhjckCP0fSbtN5ySjvfo4ffnwb2BptL5Th4GyUw24WL/SyTHPGQzPRkBV+6+AEgyVF/dwxWfH6JC7wRlh5487HeGuOBbQ/MfeyH8pwQkkk6jbx4oir8R7RgFDbLQ1ZaGuN8jnnbUvI8pypyuKKvArDd2aVW8CyXBuQYSBqRSQ+z03iTyZz+0WrqWNOW7JQ7oeFG/jR6n9M9qBN1lPQ6pBYljfpNrDffPPpf/57CHY2tKKcSu2cOzS0LVlbQOwJ+FHvbUxW+Fyy8Biv2zRpmPy1mraxn1gf4+d+j1hX/7UcWmFMpXFsfWiCW7IVlhhn5mU4L2hM1hMBAtlFFHX6Bl6pKbCfPv/r+z9+R+j3v/32T2nvzaJoeUBV1p5qnNCi2dCS5W2Ffo0ETQ5W4Y3IBsOEOopOmIrc4RxMmYJP//quPeiPf04ctRjaWN42AvHWWadF2pLl5btfo0P2Zy7riOxZ0ihr5FlU3u0dYlNgh62sqeOWQstrKXnVbIl6u3nqDll3HJSBOA1rcYzIihJ/ly2d0pQp+Pz98MjvHorWEHFYadcLWg2cgw5ZHi/sXR5ekmpIyIoW2JwNnFqvB/tgtJbwWeWFUWToJmd2yHLftRdUCGtbOiLLfWZV4jPfq0lTIAH7WLQbXms78r28fdsa4Q5ZHpTBnYM5a1biR2T9CybnLr0N7EPRTsWguISv2YTEu2R5v0InKAPNZGjLjcgKd3b2MTFvMQVcj0MryE70TA+9+C5ZCD52m06QwaExMCIrasIZu7tAbwf7QLTcH5IEsUHJBbL7YVBGazL/kKzo8pU2we7QW00B16PQiiDeRBffsH3UJQvtKtbiEtq0pIdkRTU5M9nbwD4M7fpi21K/QFa0FRpaUWsdhmRF0AzfGyns6RZTwPUYtIqsm7VRNOiw6ZEFI9z6DWbbzTAkm+L5yd4O9kFo7yALO9ugDPi+BH59ANlbTQHXI9DeQXbTC8pYne7cCbKdEPq9ug/sQ9DeQZb3I9ZBhX1nCMLiZO8xBVzLo72HbNwNykBC4o8pa3DD/Ul1P9gHoL2H7LoblMk7Q71GZOf1De41BVxLo73sdUUDb7dPFgIFNXbothXh62XJzgOWop3I+TOhHXqsfV1qKdQNAG49eTtBsJxqKcwy3WMOU8C1bK4dlve+kkFHWJ+s6MDdNOlgEYBdsg02H9iF0VYXIzL2hbhBvZuPunVFty1oFDeYLyIzlyngWhLta6KIbc/BgOy2DRVAU7cOIoxiXau5yM4LdlFbG1zor24GYDS9LAOyUDNBByQMKXTqqRwjspc6296iOU0B13K5tu6tkVfb/mBk0oBsG5Thww/qCPmIbDE5wulNmh/sgmjr7ll55ZINBoAOyR7qoEw9vFMkOiTrztLDOLcp4FoMbTYcu9WRIWYRyHrFQXodlCnqblvQiOyl4SLozCfzXh0kswzY5Wzt9FDEJq7adj8OyfK2gi/aCY2DMSIbXWrprWEy79X5dkuYAq6Fci13rFTpZLdRJ9mQLHensFEP7xQakd1f6hMSXUITDexay4FdCu2l7DTaNyTLrQAOoqbbFjQeMTc5rhw1TvPl8fRLmQKuRdAGF5oK9nBywYgs5DdV5+2EphYcj/LkI3HkzduDM11qai0LdhlbK+Z5SN2uYuiGjsiCt+XEvtMzx2OyYkiI1KH1L4zZE1oa7DK5dnr8ijXqZBmRFcWcJdGJ6ozJ8tCOPF+KkWUXhnksaWNrLYB22iMaDZ8dkxVO28BojMlym6PJ6v/0aiBs+RzLND/a6VEy5shtGJN1m5kpnQllkllLwuZI8J0vxoTQo8AugZY/tGRSsTYqpmOykVpfq9MXIyF7mDSm7pV5Co8CuwBac8Lr2fLM1B3mPia7qZeK6DqrErLbSY9WNK+npoc+wsbWmhutmIQ/mrfEA1S9CZ1jsqi2Bt25XhKydckY1VPR5X7dx+VYprnRlrKFHoT969csErL1wjHdTCcjy33j8SQQsezBRDvhsWBnR7sV+anneHk8M6q9R5aQVYSh7Y7Hl5Gtx3YN7sYUE/3kQfFHg529yVCv8NJ5PENs64cXJWT3YtB41xzLyDYMe5MV15z3RA/nI21srXlzrbC0Tlt1By9i3Yi+by8hW6+qYY62DchammgS2E3Lw3JF/Sd3Zh+fY5nmRSvy0wr70cay0m0s5vkOF+ySkK17YrpZUUoWVWK5LlWz9x69SmViUf0R6aTbrwN2brS+eEZHJRgT3Pw16GqQkeVOW6/Sl5NFtuhzW2m4e5UVltqCrwV2ZltrZaMFC5l1GPpIMrJifmIvNTnZdiW7niTrL6KvY2NrzZprLV8dnqI5I+dTRpbPtu1FBKbIInO8moBDpKHh73/8JNWPDwDL0MqvTtFqI52uGQQ71PpPHI+rFRlZ8Ej7AZ1JsqjS1B5bBzvSfqI/fv1Wqp9+u/IUM+m7nyau///uWPG15YU2B7awLzyvppJCdrixI1SnPrI4JGTXO9rih8nMp6Gs6hUtYWnf2ZYW+c+WF7klDkOSHdYTw1k8rt42a7RFHDYRFwyS+IWEIc7i9fyTGp966qmnnnrqqaeeeuqdSdFn0frDSrm12WCe1PuFifJxdXODTCere+WoS34D6f3qbrTjeOlTXNLPtjzBzqG7cu3TFFzSHWifYC/rZrRPU3BNN9raJ9jruinXLmIKzOK1a2uvi1vXN02LYqEvLUp0Q65dxsYWu9fyssmta0VvQjbEcT052SuRDgO/VW/OtQuZgv35tcna8rEWr9AGs4FFyuTHFhP5YINb9cZcOwF2E/BeQM9DXoCa5Zx5Z18aBPwPC7W72D6LncV3Whbs9GhKfLc4iR1mBOwcK4D/+mQ3QX07QQDXYumngSE2iRQMSJmTtRIcW0YnPXYGHGnZam7xROcxGm/KtXJT4GVhGLKcsDk6yomg5HhAmy858o5H+kDxKSQvFGG+MxHSjrU91XZrQk7b4gRngjXQj7m7IzAFzj2FITsJhTtFPe7ZbdJrRH2ylk+3QT7baGF4gtWTd77Jk0jpTWmUmHHaVcjexYJsjlfaF5reOgxJyGY1xzvTP4U0zRKvnC/0hFxcaAa0r8+1EzY2VkvbITobzu6EpYr2xGfDp+n/JStjWZIx2xZhH1mkGZyaOcQuHZIfNDbaNWZjWSNVK02NDZ09E80uVQbNWZFM3aPgpJm5xj4I1CFr0qRXmBnoTC1MNdw3SdDfcjV3scpmQuM9vYmDIGtnTuYHkF6hMbvrajiOtZD+wvZsqLUobfU0j8l7da6dMAX03gOkMCO1ITDa2iMaMjVs6YRmI5Xm0ghnbGQQRgFpJmVmeIsStUAebsniF5qXWRIHbAuz6PDRLcmuQIgw6B2ybA6oHpaQtAfn8CthloRKbzYuNkOyaI1ZGTGPObvyho3vclGA2Up/CrzKGOtIKbazkH0t2qnKy8I4RWdcAlkwUSti+RS3SbbMgrKPdDCgDtnobcWeUSyszhiQBRC0zCpegEO6Q4yjZansMbuBDllC32jgmmyGFxY7InYbQLbQfEu8dwlZll6lcrKmIJsAWVtdzVhHvwrtpLs1JhuTQI3xuQihVlEwhvnDLjm77ejUy2QdNSTaqSVLuWanlYQsaEBWZUkERHP2k2Qp1yyE9IZkrZUmH0K7GNppP3ZMVsEmqbDJZ7+WJLM1RjaihrWdA3CZrFaw0V9WSzYJw7X6FrIocLRwO0nWDnGiycgiz8dkxo8tXK3GLvixY7JbvCKez0f8H3BB/4baOiw7yxpfsQb16DVBtgrVAIUDsiGzBooyQRYZUEXJydL0NhaWkmU1YzjjIK8rufZSAwHIspq/IZsSZ0UrXTZ9y2DVBCdL3YHO7IorZNfI2x1ba3BgLsCQLKZkzycHcTI2+3ptQ9aK6GEZqSbIxjQ9Odmta8HeB6G93KTNcGLk7LlqsgjThqIOhdcjeOv5fJ0G6uBEnZMukLVxYSkqMyaCbKy6Bi+9HbKFaqIDc+goo8jKWD5v8+wp3FoZdb8MTY1SX23IKmpGWwK+6tK6akiW7SlJYsTD+UyLob0SK4hCHKohPWRzEp+gzEMF7UOY/Zpp5KSqsAbXGXdmEKyoEUxITm0Eq6jYCdQQOzSPM7c0penhkM2lUcGdp0eqJ6KxQmqHzZqT1QmHvODahIQq4xaF9B0SloRCWwLMi0OlhncZ5NmQ3d3+pNGWh92kdyCUbHhiyYXaMaD72cPM+02ASbRXYwVVnLvskNQVHwOP3AB5Lrz4NM6T1ASndI87MwhsesjZVOhhLiWruFu6nx1mQkobN48BqWlyk2fTKyj0FBSZ7QDifZwf+G49z03miOzdpE7iHOc227TJ8+3e1dndmezuopx6ucjM3dRmx+lmRK/m8kTYnuDAH2ZOTaCdLQgD1u7PKSnaucKGwU4NF/gMzzuRBO1s8dhALS8ufPPBNUL77JqZSwO0T7DzqYf22f09pzpon2DnVRNDeKemwJj5A1UzKgo1x6EZVlsY7GDGpgmNde1iMCTvzTNUZDcYkGxywUj12txJ0Ho5tzt1HYKzZOne+b/0V+njZFcXyQa9ZmcpA5VH6MvUnVevys76Pd9ovqrhHMs7RRl68I8nzn/uPI5W/Ncla8E/ep4lDk6hGwCJdyF6gP3K6KQnVJy9XfeVQQriBKPd0r1yvUEctSzZmbUufGz6fIksD5cafRLr5ISsbHtaycOhHbIbghCEtbdZCYH+rCgd9ncM1qDIoDWXqxARTFVIr1bi5l1rYJBDmZkl7zOExFMSZw4gfSmhJknDOGRHZtkJGonviqzuU/uHrCP7nRJU4Nl3sOtA/4zFdlSTVanBZQ9d8WdNFORCADJmPwMHBbAilA/WwLaR3WndpafeUA2DvrZMRzEckQHZ3Qap7BdqT6MczoArJzHawto+74osfYjgBfFiSnns4QmOPExuGMkkWf6o6HBGCewFst5RxB842UjrWQOTRTC3zZ/GyWPH8cAbJ3uiuRUKwBl5LLOmIRxJbcEa+jzeF9kYBStBtnQcDZ5AmMOEFNNk+bI8po5MyHRAluZk/uycLEqOHY+hekmPntn2CRihjCxc5aC+aKzcCLLUk88hQv9uyWZ7gyPlZG0fVdfIpsTki3VxssgqwGILstTQtH0V1DVI/LINqsnJ8jwb8WpSkNVXXvC+82yxRx5A5GRPKdpeI+uuhefK7eyeWmzGhHtd2xSd27FubLhoHrZXvpBnWTicDVkSZCntd0rWoQaSsdSL9MDu3fiyYflwtd6UHbLQUvCOgbLr2FlFO+h8JAOQ3QVr6P4p1mxj4qcdbyAiVZWt2iUPjZ2HaBY+AFnuGxzFVapVmrA3l/KqtLDTHMgu2FKYX5WONjayXF7+S76sjpJt6c9NkW+BaQTdMza0BZTynLBfAm4wD0rlwkLUOs+lfg5H7Us+NKnsulmRTwtF20NouB5KNkgH+2Czt+W57VWgd8njp3txUZniZv8ssr7QHzP3+j0FSsJ81iEAT7VKZ/1a9VNPPfXUn0vWaLyqd+d30SSqeq4Fv2T60cc/eMfhlk0oOw5V05+QuKr+AHkPou77XnrRnNPB/lO1kS+8X41Wk79V/eA41/njkbWgzRMEe94yQlVSwdC6YI88bijWCUSozVJn7WHdSzyU0j1V27NT2bxkR4HNNwY2PzVNeHtsC2lbCjTtBNl0C7uUBEbWuT60oFP74wzl8f7CfurENmH4/T6MfAgLJDYKYKSoG+s7NlUuzoDByaGNUnZS1tjJSjtrYJu/xPqRsUtPUcGQGuH6AHnR37KfpamcoEG7a61B7ips+GwQl6znzzrp8YfJvB5ERPQYeawViw66sAaMLLCmBCOGS1gDNv0A4la7pieRRdYhpHC0EBvoiRQbpSyRLT0FvjdWsLeQliIqI8hCeniDoChwa0DfpfFhMq0g64qqrKyGZKMdz5yC7A5Ctbayab/4l9Yzoo8e0lmoyjX3W0ZvXQdrCp7ExiVDsomYSCJqsLL4zx2v8FYNyGb7IVlUhRAy7ZGtinMnxJWWK9hKyUZA1ncPLJCl9MkmZJsNyaLoyGNtwgiYx1eNSngPGpD1R3mWzT1iVrRH1iBuz+t1AQzLs+wtuCISuKZ/wAxlIBsQA43JIg86jxuvayv3+d6hBmSpnQxqsnuoyjKPR657ZFHRiSvaOqp4r6XHu2kpUYP1O+xLZP0MdnaLwJaP7Kz1YiCfvSNOlvUcffko9sD7mf1c0xrsf9kvm52ZscoaVSezhDyrOOYphT3gM/3MH3zdfsYSBTuTz9s5+S7MQrFCM+O9P24J/4NvkJ5MP4SpwdBS4C/DzFyYErQnzPMwnIP/YXwDxNc/2CCDVyVpZAmftELil8gT/zMEYv2CqNup4kX8yONGHFpvMM7cakLPEN3qwS/8ShbvXdtHlvgfTth+9DbvFVn7/peuhP7yUQry19NGPlP+A7lMTz31dv0bBfv+y/MGyOgAAAAASUVORK5CYII=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77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39800"/>
            <a:ext cx="8623300" cy="57295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D254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66700" y="7938"/>
            <a:ext cx="7545660" cy="725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4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KMRC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0" y="0"/>
            <a:ext cx="1605878" cy="1605878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3175" y="741157"/>
            <a:ext cx="9144000" cy="0"/>
          </a:xfrm>
          <a:prstGeom prst="line">
            <a:avLst/>
          </a:prstGeom>
          <a:noFill/>
          <a:ln w="38100" cap="flat" cmpd="sng" algn="ctr">
            <a:solidFill>
              <a:srgbClr val="B99309"/>
            </a:solidFill>
            <a:prstDash val="solid"/>
          </a:ln>
          <a:effectLst/>
        </p:spPr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66700" y="939800"/>
            <a:ext cx="8623300" cy="4918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66700" y="7938"/>
            <a:ext cx="8623300" cy="725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982172" y="6116156"/>
            <a:ext cx="1465200" cy="841236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084660" y="6134904"/>
            <a:ext cx="1260000" cy="720000"/>
            <a:chOff x="4443482" y="3861048"/>
            <a:chExt cx="3299137" cy="2160240"/>
          </a:xfrm>
        </p:grpSpPr>
        <p:grpSp>
          <p:nvGrpSpPr>
            <p:cNvPr id="26" name="Group 25"/>
            <p:cNvGrpSpPr/>
            <p:nvPr/>
          </p:nvGrpSpPr>
          <p:grpSpPr>
            <a:xfrm>
              <a:off x="4443482" y="3933056"/>
              <a:ext cx="3296870" cy="2088232"/>
              <a:chOff x="1619672" y="748339"/>
              <a:chExt cx="3296870" cy="4840901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619672" y="3356992"/>
                <a:ext cx="648072" cy="22322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93258" y="2924944"/>
                <a:ext cx="982598" cy="26637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309119" y="2636912"/>
                <a:ext cx="182761" cy="29523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529247" y="2348880"/>
                <a:ext cx="682713" cy="323983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242956" y="1916832"/>
                <a:ext cx="401052" cy="36724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675004" y="748339"/>
                <a:ext cx="241538" cy="48244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4767518" y="4812650"/>
              <a:ext cx="236530" cy="23653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Arc 27"/>
            <p:cNvSpPr/>
            <p:nvPr/>
          </p:nvSpPr>
          <p:spPr>
            <a:xfrm>
              <a:off x="4864932" y="4534634"/>
              <a:ext cx="643172" cy="849237"/>
            </a:xfrm>
            <a:prstGeom prst="arc">
              <a:avLst>
                <a:gd name="adj1" fmla="val 12692459"/>
                <a:gd name="adj2" fmla="val 20474402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Arc 28"/>
            <p:cNvSpPr/>
            <p:nvPr/>
          </p:nvSpPr>
          <p:spPr>
            <a:xfrm>
              <a:off x="5483090" y="4437113"/>
              <a:ext cx="1033125" cy="1102710"/>
            </a:xfrm>
            <a:prstGeom prst="arc">
              <a:avLst>
                <a:gd name="adj1" fmla="val 11657354"/>
                <a:gd name="adj2" fmla="val 18718095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Arc 29"/>
            <p:cNvSpPr/>
            <p:nvPr/>
          </p:nvSpPr>
          <p:spPr>
            <a:xfrm>
              <a:off x="6386975" y="4219564"/>
              <a:ext cx="417273" cy="1102710"/>
            </a:xfrm>
            <a:prstGeom prst="arc">
              <a:avLst>
                <a:gd name="adj1" fmla="val 13137931"/>
                <a:gd name="adj2" fmla="val 19136471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Arc 30"/>
            <p:cNvSpPr/>
            <p:nvPr/>
          </p:nvSpPr>
          <p:spPr>
            <a:xfrm>
              <a:off x="6806515" y="3861048"/>
              <a:ext cx="936104" cy="1522823"/>
            </a:xfrm>
            <a:prstGeom prst="arc">
              <a:avLst>
                <a:gd name="adj1" fmla="val 11048909"/>
                <a:gd name="adj2" fmla="val 17269676"/>
              </a:avLst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489" y="6246913"/>
            <a:ext cx="1422647" cy="50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7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3999-F01C-44E7-A0D7-93753F58F110}" type="datetimeFigureOut">
              <a:rPr lang="en-US"/>
              <a:pPr>
                <a:defRPr/>
              </a:pPr>
              <a:t>11/15/2017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492875"/>
            <a:ext cx="26860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87C3-1B7B-488B-826F-5669C73A72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74471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>
          <a:xfrm>
            <a:off x="-860" y="-8246"/>
            <a:ext cx="7763547" cy="741374"/>
          </a:xfrm>
          <a:custGeom>
            <a:avLst/>
            <a:gdLst>
              <a:gd name="connsiteX0" fmla="*/ 0 w 8784976"/>
              <a:gd name="connsiteY0" fmla="*/ 0 h 856433"/>
              <a:gd name="connsiteX1" fmla="*/ 8784976 w 8784976"/>
              <a:gd name="connsiteY1" fmla="*/ 0 h 856433"/>
              <a:gd name="connsiteX2" fmla="*/ 8784976 w 8784976"/>
              <a:gd name="connsiteY2" fmla="*/ 856433 h 856433"/>
              <a:gd name="connsiteX3" fmla="*/ 0 w 8784976"/>
              <a:gd name="connsiteY3" fmla="*/ 856433 h 856433"/>
              <a:gd name="connsiteX4" fmla="*/ 0 w 8784976"/>
              <a:gd name="connsiteY4" fmla="*/ 0 h 856433"/>
              <a:gd name="connsiteX0" fmla="*/ 0 w 8784976"/>
              <a:gd name="connsiteY0" fmla="*/ 0 h 856433"/>
              <a:gd name="connsiteX1" fmla="*/ 7892347 w 8784976"/>
              <a:gd name="connsiteY1" fmla="*/ 0 h 856433"/>
              <a:gd name="connsiteX2" fmla="*/ 8784976 w 8784976"/>
              <a:gd name="connsiteY2" fmla="*/ 856433 h 856433"/>
              <a:gd name="connsiteX3" fmla="*/ 0 w 8784976"/>
              <a:gd name="connsiteY3" fmla="*/ 856433 h 856433"/>
              <a:gd name="connsiteX4" fmla="*/ 0 w 8784976"/>
              <a:gd name="connsiteY4" fmla="*/ 0 h 856433"/>
              <a:gd name="connsiteX0" fmla="*/ 0 w 8879319"/>
              <a:gd name="connsiteY0" fmla="*/ 0 h 863690"/>
              <a:gd name="connsiteX1" fmla="*/ 7892347 w 8879319"/>
              <a:gd name="connsiteY1" fmla="*/ 0 h 863690"/>
              <a:gd name="connsiteX2" fmla="*/ 8879319 w 8879319"/>
              <a:gd name="connsiteY2" fmla="*/ 863690 h 863690"/>
              <a:gd name="connsiteX3" fmla="*/ 0 w 8879319"/>
              <a:gd name="connsiteY3" fmla="*/ 856433 h 863690"/>
              <a:gd name="connsiteX4" fmla="*/ 0 w 8879319"/>
              <a:gd name="connsiteY4" fmla="*/ 0 h 86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9319" h="863690">
                <a:moveTo>
                  <a:pt x="0" y="0"/>
                </a:moveTo>
                <a:lnTo>
                  <a:pt x="7892347" y="0"/>
                </a:lnTo>
                <a:lnTo>
                  <a:pt x="8879319" y="863690"/>
                </a:lnTo>
                <a:lnTo>
                  <a:pt x="0" y="856433"/>
                </a:lnTo>
                <a:lnTo>
                  <a:pt x="0" y="0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266700" y="939799"/>
            <a:ext cx="8623300" cy="563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266700" y="733120"/>
            <a:ext cx="8623300" cy="1588"/>
          </a:xfrm>
          <a:prstGeom prst="line">
            <a:avLst/>
          </a:prstGeom>
          <a:ln w="12700" cap="flat" cmpd="sng" algn="ctr">
            <a:solidFill>
              <a:srgbClr val="E6E1B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itle Placeholder 1"/>
          <p:cNvSpPr>
            <a:spLocks noGrp="1"/>
          </p:cNvSpPr>
          <p:nvPr>
            <p:ph type="title"/>
          </p:nvPr>
        </p:nvSpPr>
        <p:spPr>
          <a:xfrm>
            <a:off x="266700" y="7938"/>
            <a:ext cx="7473652" cy="725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550038" y="6437884"/>
            <a:ext cx="58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7E9BE9-BA4F-5448-8B9A-C72150BA332B}" type="slidenum">
              <a:rPr lang="en-US" sz="1200" b="1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en-US" sz="1200" b="1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7" name="Picture 6" descr="C:\Users\uqgballa\AppData\Local\Microsoft\Windows\Temporary Internet Files\Content.Outlook\EQCNOBID\SMI_JKMRC_CMYK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" t="14950" r="2524" b="6298"/>
          <a:stretch/>
        </p:blipFill>
        <p:spPr bwMode="auto">
          <a:xfrm>
            <a:off x="7719256" y="118035"/>
            <a:ext cx="1381991" cy="5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JKMRC_FirstPage.jpg"/>
          <p:cNvPicPr>
            <a:picLocks noChangeAspect="1"/>
          </p:cNvPicPr>
          <p:nvPr userDrawn="1"/>
        </p:nvPicPr>
        <p:blipFill rotWithShape="1">
          <a:blip r:embed="rId7"/>
          <a:srcRect t="76592" r="95096"/>
          <a:stretch/>
        </p:blipFill>
        <p:spPr>
          <a:xfrm>
            <a:off x="-860" y="-8246"/>
            <a:ext cx="193658" cy="734116"/>
          </a:xfrm>
          <a:prstGeom prst="rect">
            <a:avLst/>
          </a:prstGeom>
        </p:spPr>
      </p:pic>
      <p:cxnSp>
        <p:nvCxnSpPr>
          <p:cNvPr id="39" name="Straight Connector 38"/>
          <p:cNvCxnSpPr/>
          <p:nvPr userDrawn="1"/>
        </p:nvCxnSpPr>
        <p:spPr>
          <a:xfrm>
            <a:off x="-108520" y="725870"/>
            <a:ext cx="9252520" cy="0"/>
          </a:xfrm>
          <a:prstGeom prst="line">
            <a:avLst/>
          </a:prstGeom>
          <a:noFill/>
          <a:ln w="38100" cap="flat" cmpd="sng" algn="ctr">
            <a:solidFill>
              <a:srgbClr val="B99309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134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 baseline="0">
          <a:solidFill>
            <a:srgbClr val="1D254E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262" y="3457762"/>
            <a:ext cx="5617914" cy="1043884"/>
          </a:xfrm>
        </p:spPr>
        <p:txBody>
          <a:bodyPr>
            <a:normAutofit/>
          </a:bodyPr>
          <a:lstStyle/>
          <a:p>
            <a:r>
              <a:rPr lang="en-AU" b="1" dirty="0" smtClean="0"/>
              <a:t>Comminution Energy </a:t>
            </a:r>
            <a:r>
              <a:rPr lang="en-AU" b="1" dirty="0" smtClean="0"/>
              <a:t>Curves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387" y="6309320"/>
            <a:ext cx="8055061" cy="576064"/>
          </a:xfrm>
        </p:spPr>
        <p:txBody>
          <a:bodyPr/>
          <a:lstStyle/>
          <a:p>
            <a:r>
              <a:rPr lang="en-AU" dirty="0" smtClean="0"/>
              <a:t>Grant Ballantyne</a:t>
            </a:r>
          </a:p>
        </p:txBody>
      </p:sp>
    </p:spTree>
    <p:extLst>
      <p:ext uri="{BB962C8B-B14F-4D97-AF65-F5344CB8AC3E}">
        <p14:creationId xmlns:p14="http://schemas.microsoft.com/office/powerpoint/2010/main" val="162858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249" y="1246763"/>
            <a:ext cx="8602202" cy="52065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" y="7938"/>
            <a:ext cx="7545660" cy="7251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Energy benchmarking methodology (cost curve)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720708" y="41061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%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3808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Suite </a:t>
            </a:r>
            <a:r>
              <a:rPr lang="en-AU" dirty="0" smtClean="0"/>
              <a:t>of </a:t>
            </a:r>
            <a:r>
              <a:rPr lang="en-AU" dirty="0" smtClean="0"/>
              <a:t>Comminution Energy Curves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 t="3800" r="5737" b="3800"/>
          <a:stretch/>
        </p:blipFill>
        <p:spPr>
          <a:xfrm>
            <a:off x="51376" y="906193"/>
            <a:ext cx="8985120" cy="5594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6060" y="906193"/>
            <a:ext cx="4422748" cy="252533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dirty="0" smtClean="0">
                <a:solidFill>
                  <a:schemeClr val="tx2"/>
                </a:solidFill>
              </a:rPr>
              <a:t>Rock Hardness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1288" y="906193"/>
            <a:ext cx="4422748" cy="252533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dirty="0" smtClean="0">
                <a:solidFill>
                  <a:schemeClr val="tx2"/>
                </a:solidFill>
              </a:rPr>
              <a:t>Circuit Efficiency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2301" y="3604600"/>
            <a:ext cx="5059934" cy="28891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dirty="0" smtClean="0">
                <a:solidFill>
                  <a:schemeClr val="tx2"/>
                </a:solidFill>
              </a:rPr>
              <a:t>Ore Grade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34654" y="3604600"/>
            <a:ext cx="5059936" cy="28891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dirty="0" smtClean="0">
                <a:solidFill>
                  <a:schemeClr val="tx2"/>
                </a:solidFill>
              </a:rPr>
              <a:t>Grind Size</a:t>
            </a:r>
            <a:endParaRPr lang="en-A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2"/>
          <a:stretch/>
        </p:blipFill>
        <p:spPr>
          <a:xfrm>
            <a:off x="6350" y="1427767"/>
            <a:ext cx="9144000" cy="437061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</a:t>
            </a:r>
            <a:r>
              <a:rPr lang="en-AU" dirty="0" smtClean="0"/>
              <a:t>Studies: </a:t>
            </a:r>
            <a:r>
              <a:rPr lang="en-AU" dirty="0" smtClean="0"/>
              <a:t>Mine to Mill</a:t>
            </a:r>
            <a:endParaRPr lang="en-AU" dirty="0"/>
          </a:p>
        </p:txBody>
      </p:sp>
      <p:sp>
        <p:nvSpPr>
          <p:cNvPr id="8" name="Oval 7"/>
          <p:cNvSpPr/>
          <p:nvPr/>
        </p:nvSpPr>
        <p:spPr>
          <a:xfrm>
            <a:off x="6888398" y="3274093"/>
            <a:ext cx="162000" cy="162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0" name="Freeform 9"/>
          <p:cNvSpPr/>
          <p:nvPr/>
        </p:nvSpPr>
        <p:spPr>
          <a:xfrm>
            <a:off x="5530356" y="3017259"/>
            <a:ext cx="1419381" cy="837399"/>
          </a:xfrm>
          <a:custGeom>
            <a:avLst/>
            <a:gdLst>
              <a:gd name="connsiteX0" fmla="*/ 1117600 w 1117600"/>
              <a:gd name="connsiteY0" fmla="*/ 476738 h 1054588"/>
              <a:gd name="connsiteX1" fmla="*/ 558800 w 1117600"/>
              <a:gd name="connsiteY1" fmla="*/ 19538 h 1054588"/>
              <a:gd name="connsiteX2" fmla="*/ 0 w 1117600"/>
              <a:gd name="connsiteY2" fmla="*/ 1054588 h 1054588"/>
              <a:gd name="connsiteX0" fmla="*/ 1117600 w 1117600"/>
              <a:gd name="connsiteY0" fmla="*/ 460537 h 1038387"/>
              <a:gd name="connsiteX1" fmla="*/ 558800 w 1117600"/>
              <a:gd name="connsiteY1" fmla="*/ 3337 h 1038387"/>
              <a:gd name="connsiteX2" fmla="*/ 0 w 1117600"/>
              <a:gd name="connsiteY2" fmla="*/ 1038387 h 1038387"/>
              <a:gd name="connsiteX0" fmla="*/ 1117600 w 1117600"/>
              <a:gd name="connsiteY0" fmla="*/ 460537 h 1038387"/>
              <a:gd name="connsiteX1" fmla="*/ 558800 w 1117600"/>
              <a:gd name="connsiteY1" fmla="*/ 3337 h 1038387"/>
              <a:gd name="connsiteX2" fmla="*/ 0 w 1117600"/>
              <a:gd name="connsiteY2" fmla="*/ 1038387 h 1038387"/>
              <a:gd name="connsiteX0" fmla="*/ 1117600 w 1117600"/>
              <a:gd name="connsiteY0" fmla="*/ 459209 h 1037059"/>
              <a:gd name="connsiteX1" fmla="*/ 558800 w 1117600"/>
              <a:gd name="connsiteY1" fmla="*/ 2009 h 1037059"/>
              <a:gd name="connsiteX2" fmla="*/ 0 w 1117600"/>
              <a:gd name="connsiteY2" fmla="*/ 1037059 h 1037059"/>
              <a:gd name="connsiteX0" fmla="*/ 1117600 w 1117600"/>
              <a:gd name="connsiteY0" fmla="*/ 459209 h 1037059"/>
              <a:gd name="connsiteX1" fmla="*/ 558800 w 1117600"/>
              <a:gd name="connsiteY1" fmla="*/ 2009 h 1037059"/>
              <a:gd name="connsiteX2" fmla="*/ 0 w 1117600"/>
              <a:gd name="connsiteY2" fmla="*/ 1037059 h 1037059"/>
              <a:gd name="connsiteX0" fmla="*/ 1143000 w 1143000"/>
              <a:gd name="connsiteY0" fmla="*/ 472361 h 1088311"/>
              <a:gd name="connsiteX1" fmla="*/ 584200 w 1143000"/>
              <a:gd name="connsiteY1" fmla="*/ 15161 h 1088311"/>
              <a:gd name="connsiteX2" fmla="*/ 0 w 1143000"/>
              <a:gd name="connsiteY2" fmla="*/ 1088311 h 1088311"/>
              <a:gd name="connsiteX0" fmla="*/ 1143000 w 1143000"/>
              <a:gd name="connsiteY0" fmla="*/ 472361 h 1088311"/>
              <a:gd name="connsiteX1" fmla="*/ 584200 w 1143000"/>
              <a:gd name="connsiteY1" fmla="*/ 15161 h 1088311"/>
              <a:gd name="connsiteX2" fmla="*/ 0 w 1143000"/>
              <a:gd name="connsiteY2" fmla="*/ 1088311 h 1088311"/>
              <a:gd name="connsiteX0" fmla="*/ 1143000 w 1143000"/>
              <a:gd name="connsiteY0" fmla="*/ 490882 h 1106832"/>
              <a:gd name="connsiteX1" fmla="*/ 501650 w 1143000"/>
              <a:gd name="connsiteY1" fmla="*/ 14632 h 1106832"/>
              <a:gd name="connsiteX2" fmla="*/ 0 w 1143000"/>
              <a:gd name="connsiteY2" fmla="*/ 1106832 h 1106832"/>
              <a:gd name="connsiteX0" fmla="*/ 1143000 w 1143000"/>
              <a:gd name="connsiteY0" fmla="*/ 486577 h 1102527"/>
              <a:gd name="connsiteX1" fmla="*/ 501650 w 1143000"/>
              <a:gd name="connsiteY1" fmla="*/ 10327 h 1102527"/>
              <a:gd name="connsiteX2" fmla="*/ 0 w 1143000"/>
              <a:gd name="connsiteY2" fmla="*/ 1102527 h 1102527"/>
              <a:gd name="connsiteX0" fmla="*/ 1143000 w 1143000"/>
              <a:gd name="connsiteY0" fmla="*/ 248453 h 864403"/>
              <a:gd name="connsiteX1" fmla="*/ 495300 w 1143000"/>
              <a:gd name="connsiteY1" fmla="*/ 19853 h 864403"/>
              <a:gd name="connsiteX2" fmla="*/ 0 w 1143000"/>
              <a:gd name="connsiteY2" fmla="*/ 864403 h 864403"/>
              <a:gd name="connsiteX0" fmla="*/ 1143000 w 1143000"/>
              <a:gd name="connsiteY0" fmla="*/ 284112 h 900062"/>
              <a:gd name="connsiteX1" fmla="*/ 539750 w 1143000"/>
              <a:gd name="connsiteY1" fmla="*/ 17412 h 900062"/>
              <a:gd name="connsiteX2" fmla="*/ 0 w 1143000"/>
              <a:gd name="connsiteY2" fmla="*/ 900062 h 900062"/>
              <a:gd name="connsiteX0" fmla="*/ 1043065 w 1043065"/>
              <a:gd name="connsiteY0" fmla="*/ 832455 h 888774"/>
              <a:gd name="connsiteX1" fmla="*/ 539750 w 1043065"/>
              <a:gd name="connsiteY1" fmla="*/ 6124 h 888774"/>
              <a:gd name="connsiteX2" fmla="*/ 0 w 1043065"/>
              <a:gd name="connsiteY2" fmla="*/ 888774 h 888774"/>
              <a:gd name="connsiteX0" fmla="*/ 1892507 w 1892507"/>
              <a:gd name="connsiteY0" fmla="*/ 832455 h 1478387"/>
              <a:gd name="connsiteX1" fmla="*/ 1389192 w 1892507"/>
              <a:gd name="connsiteY1" fmla="*/ 6124 h 1478387"/>
              <a:gd name="connsiteX2" fmla="*/ 0 w 1892507"/>
              <a:gd name="connsiteY2" fmla="*/ 1478387 h 1478387"/>
              <a:gd name="connsiteX0" fmla="*/ 1892507 w 1892507"/>
              <a:gd name="connsiteY0" fmla="*/ 477093 h 1123025"/>
              <a:gd name="connsiteX1" fmla="*/ 919501 w 1892507"/>
              <a:gd name="connsiteY1" fmla="*/ 10526 h 1123025"/>
              <a:gd name="connsiteX2" fmla="*/ 0 w 1892507"/>
              <a:gd name="connsiteY2" fmla="*/ 1123025 h 1123025"/>
              <a:gd name="connsiteX0" fmla="*/ 1892507 w 1892507"/>
              <a:gd name="connsiteY0" fmla="*/ 468625 h 1114557"/>
              <a:gd name="connsiteX1" fmla="*/ 919501 w 1892507"/>
              <a:gd name="connsiteY1" fmla="*/ 2058 h 1114557"/>
              <a:gd name="connsiteX2" fmla="*/ 0 w 1892507"/>
              <a:gd name="connsiteY2" fmla="*/ 1114557 h 1114557"/>
              <a:gd name="connsiteX0" fmla="*/ 1892507 w 1892507"/>
              <a:gd name="connsiteY0" fmla="*/ 468625 h 1114557"/>
              <a:gd name="connsiteX1" fmla="*/ 919501 w 1892507"/>
              <a:gd name="connsiteY1" fmla="*/ 2058 h 1114557"/>
              <a:gd name="connsiteX2" fmla="*/ 0 w 1892507"/>
              <a:gd name="connsiteY2" fmla="*/ 1114557 h 1114557"/>
              <a:gd name="connsiteX0" fmla="*/ 1892507 w 1892507"/>
              <a:gd name="connsiteY0" fmla="*/ 468625 h 1114557"/>
              <a:gd name="connsiteX1" fmla="*/ 919501 w 1892507"/>
              <a:gd name="connsiteY1" fmla="*/ 2058 h 1114557"/>
              <a:gd name="connsiteX2" fmla="*/ 0 w 1892507"/>
              <a:gd name="connsiteY2" fmla="*/ 1114557 h 1114557"/>
              <a:gd name="connsiteX0" fmla="*/ 1892507 w 1892507"/>
              <a:gd name="connsiteY0" fmla="*/ 470600 h 1116532"/>
              <a:gd name="connsiteX1" fmla="*/ 919501 w 1892507"/>
              <a:gd name="connsiteY1" fmla="*/ 4033 h 1116532"/>
              <a:gd name="connsiteX2" fmla="*/ 0 w 1892507"/>
              <a:gd name="connsiteY2" fmla="*/ 1116532 h 111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2507" h="1116532">
                <a:moveTo>
                  <a:pt x="1892507" y="470600"/>
                </a:moveTo>
                <a:cubicBezTo>
                  <a:pt x="1514387" y="149083"/>
                  <a:pt x="1361607" y="-29609"/>
                  <a:pt x="919501" y="4033"/>
                </a:cubicBezTo>
                <a:cubicBezTo>
                  <a:pt x="607310" y="57662"/>
                  <a:pt x="254555" y="538899"/>
                  <a:pt x="0" y="1116532"/>
                </a:cubicBez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1" name="Oval 10"/>
          <p:cNvSpPr/>
          <p:nvPr/>
        </p:nvSpPr>
        <p:spPr>
          <a:xfrm>
            <a:off x="6868761" y="3208549"/>
            <a:ext cx="201274" cy="2251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-46115" y="5820870"/>
            <a:ext cx="90730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800" dirty="0">
                <a:latin typeface="Segoe UI" panose="020B0502040204020203" pitchFamily="34" charset="0"/>
              </a:rPr>
              <a:t>Kanchibotla, S.S., Vizcarra, T.G., Musunuri, S.A.R., Tello, S., Hayes, A., Moylan, T., 2015. Mine to mill </a:t>
            </a:r>
            <a:r>
              <a:rPr lang="en-AU" sz="800" dirty="0">
                <a:latin typeface="Segoe UI" panose="020B0502040204020203" pitchFamily="34" charset="0"/>
              </a:rPr>
              <a:t>optimisation </a:t>
            </a:r>
            <a:r>
              <a:rPr lang="en-AU" sz="800" dirty="0">
                <a:latin typeface="Segoe UI" panose="020B0502040204020203" pitchFamily="34" charset="0"/>
              </a:rPr>
              <a:t>at </a:t>
            </a:r>
            <a:r>
              <a:rPr lang="en-AU" sz="800" dirty="0" err="1">
                <a:latin typeface="Segoe UI" panose="020B0502040204020203" pitchFamily="34" charset="0"/>
              </a:rPr>
              <a:t>paddington</a:t>
            </a:r>
            <a:r>
              <a:rPr lang="en-AU" sz="800" dirty="0">
                <a:latin typeface="Segoe UI" panose="020B0502040204020203" pitchFamily="34" charset="0"/>
              </a:rPr>
              <a:t> gold operations, SAG Conference, Vancouver.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65964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3 C -0.02066 -0.03858 -0.06093 -0.07376 -0.08368 -0.06635 C -0.10607 -0.05926 -0.13576 0.02408 -0.15694 0.08303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47" y="8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88922"/>
            <a:ext cx="7057791" cy="543887"/>
          </a:xfrm>
        </p:spPr>
        <p:txBody>
          <a:bodyPr>
            <a:noAutofit/>
          </a:bodyPr>
          <a:lstStyle/>
          <a:p>
            <a:r>
              <a:rPr lang="en-AU" sz="2000" dirty="0"/>
              <a:t>Size of the database ~ 700 </a:t>
            </a:r>
            <a:r>
              <a:rPr lang="en-AU" sz="2000" dirty="0" smtClean="0"/>
              <a:t>datasets</a:t>
            </a:r>
            <a:r>
              <a:rPr lang="en-AU" sz="2000" dirty="0"/>
              <a:t>, 167 mines, 1.9 </a:t>
            </a:r>
            <a:r>
              <a:rPr lang="en-AU" sz="2000" dirty="0" err="1"/>
              <a:t>Bt</a:t>
            </a:r>
            <a:r>
              <a:rPr lang="en-AU" sz="2000" dirty="0"/>
              <a:t>/y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36" t="12705" r="12497" b="33677"/>
          <a:stretch/>
        </p:blipFill>
        <p:spPr>
          <a:xfrm>
            <a:off x="539552" y="1051516"/>
            <a:ext cx="7992888" cy="5689852"/>
          </a:xfrm>
        </p:spPr>
      </p:pic>
    </p:spTree>
    <p:extLst>
      <p:ext uri="{BB962C8B-B14F-4D97-AF65-F5344CB8AC3E}">
        <p14:creationId xmlns:p14="http://schemas.microsoft.com/office/powerpoint/2010/main" val="15537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Energy price variability model</a:t>
            </a:r>
          </a:p>
          <a:p>
            <a:r>
              <a:rPr lang="en-AU" sz="3200" dirty="0" smtClean="0"/>
              <a:t>METS Ignited project and workshops</a:t>
            </a:r>
          </a:p>
          <a:p>
            <a:r>
              <a:rPr lang="en-AU" sz="3200" dirty="0" smtClean="0"/>
              <a:t>Decarbonisation project with Dow Centre</a:t>
            </a:r>
          </a:p>
          <a:p>
            <a:r>
              <a:rPr lang="en-AU" sz="3200" dirty="0" smtClean="0"/>
              <a:t>Water Curves</a:t>
            </a:r>
          </a:p>
          <a:p>
            <a:r>
              <a:rPr lang="en-AU" sz="3200" dirty="0" smtClean="0"/>
              <a:t>Mine Energy Curves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23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JKMRC_Presentation_Template 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8904</TotalTime>
  <Words>118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2_JKMRC_Presentation_Template v3</vt:lpstr>
      <vt:lpstr>Comminution Energy Curves</vt:lpstr>
      <vt:lpstr>Energy benchmarking methodology (cost curve)</vt:lpstr>
      <vt:lpstr>Suite of Comminution Energy Curves</vt:lpstr>
      <vt:lpstr>Case Studies: Mine to Mill</vt:lpstr>
      <vt:lpstr>Size of the database ~ 700 datasets, 167 mines, 1.9 Bt/y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Ballantyne</dc:creator>
  <cp:lastModifiedBy>Grant Ballantyne</cp:lastModifiedBy>
  <cp:revision>286</cp:revision>
  <cp:lastPrinted>2012-10-25T03:32:14Z</cp:lastPrinted>
  <dcterms:created xsi:type="dcterms:W3CDTF">2012-07-23T05:09:16Z</dcterms:created>
  <dcterms:modified xsi:type="dcterms:W3CDTF">2017-11-15T08:41:07Z</dcterms:modified>
</cp:coreProperties>
</file>