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62" r:id="rId2"/>
  </p:sldIdLst>
  <p:sldSz cx="9906000" cy="6858000" type="A4"/>
  <p:notesSz cx="6797675" cy="9926638"/>
  <p:defaultTextStyle>
    <a:defPPr>
      <a:defRPr lang="en-US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088" userDrawn="1">
          <p15:clr>
            <a:srgbClr val="A4A3A4"/>
          </p15:clr>
        </p15:guide>
        <p15:guide id="7" pos="4152" userDrawn="1">
          <p15:clr>
            <a:srgbClr val="A4A3A4"/>
          </p15:clr>
        </p15:guide>
        <p15:guide id="8" orient="horz" pos="21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na Kemp" initials="D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79"/>
    <a:srgbClr val="49075E"/>
    <a:srgbClr val="C56322"/>
    <a:srgbClr val="F0CDFB"/>
    <a:srgbClr val="FFFFFF"/>
    <a:srgbClr val="9875CF"/>
    <a:srgbClr val="81639C"/>
    <a:srgbClr val="714B8D"/>
    <a:srgbClr val="342C78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4" autoAdjust="0"/>
    <p:restoredTop sz="96404" autoAdjust="0"/>
  </p:normalViewPr>
  <p:slideViewPr>
    <p:cSldViewPr snapToGrid="0">
      <p:cViewPr varScale="1">
        <p:scale>
          <a:sx n="107" d="100"/>
          <a:sy n="107" d="100"/>
        </p:scale>
        <p:origin x="1992" y="114"/>
      </p:cViewPr>
      <p:guideLst>
        <p:guide pos="2088"/>
        <p:guide pos="4152"/>
        <p:guide orient="horz" pos="219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52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40BD9-F295-4A3F-8CBA-F0852D8C1587}" type="datetimeFigureOut">
              <a:rPr lang="en-AU" smtClean="0"/>
              <a:t>17/11/2017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86D62-9057-43AB-AD19-A914AFD0EBF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90478">
              <a:buFont typeface="Arial" pitchFamily="34" charset="0"/>
              <a:buChar char="•"/>
              <a:defRPr/>
            </a:pPr>
            <a:r>
              <a:rPr lang="en-AU" sz="900" dirty="0" smtClean="0"/>
              <a:t>Organising within companies and across</a:t>
            </a:r>
            <a:r>
              <a:rPr lang="en-AU" sz="900" baseline="0" dirty="0" smtClean="0"/>
              <a:t> the stakeholder spectrum.</a:t>
            </a:r>
          </a:p>
          <a:p>
            <a:pPr marL="171450" indent="-171450" defTabSz="990478">
              <a:buFont typeface="Arial" pitchFamily="34" charset="0"/>
              <a:buChar char="•"/>
              <a:defRPr/>
            </a:pPr>
            <a:r>
              <a:rPr lang="en-AU" sz="900" baseline="0" dirty="0" smtClean="0"/>
              <a:t>Beyond government to governance and collaborative approaches.</a:t>
            </a:r>
          </a:p>
          <a:p>
            <a:pPr marL="171450" indent="-171450" defTabSz="990478">
              <a:buFont typeface="Arial" pitchFamily="34" charset="0"/>
              <a:buChar char="•"/>
              <a:defRPr/>
            </a:pPr>
            <a:r>
              <a:rPr lang="en-AU" sz="900" baseline="0" dirty="0" smtClean="0"/>
              <a:t>A focus on value creation – sustainable and </a:t>
            </a:r>
            <a:r>
              <a:rPr lang="en-AU" sz="900" baseline="0" smtClean="0"/>
              <a:t>equitable outcomes.</a:t>
            </a:r>
            <a:endParaRPr lang="en-AU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86D62-9057-43AB-AD19-A914AFD0EBF5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566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050A-2C61-4AF5-AA5D-26E4B6DEBE2E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69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0D6-3DB1-4F98-B2AB-1D11A80BD767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966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6F47-0C2C-4FE2-B2FD-5B6F5CDB38C2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423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B320-A2CD-4591-A7DE-203CF5008A89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577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28DA-F4AE-41BD-A919-C9A60E7B612C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178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A2-1785-4D9A-BF84-48698D9DAE4B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681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EFDE-F8CC-443E-9CD1-32EA6D84A11E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483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E3A-DBB8-4C89-84E8-81B3DA3AE62F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189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58CF-887B-488A-A5D3-38AC0FDB818A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318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FAB-0BA9-459F-8F2D-5CEC5D54ACC7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949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4833-D015-4A4D-A32F-17964B9CDD83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256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6A4E-BD4A-44A8-B54E-81C8CB64FE2C}" type="datetime1">
              <a:rPr lang="en-AU" smtClean="0"/>
              <a:t>17/11/2017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CRICOS Provider No 00025B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FD10D-E87C-4304-BCCA-96AD5526D7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856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E2288CE-8F75-4E32-8F2A-672E87A755AE}"/>
              </a:ext>
            </a:extLst>
          </p:cNvPr>
          <p:cNvSpPr/>
          <p:nvPr/>
        </p:nvSpPr>
        <p:spPr>
          <a:xfrm>
            <a:off x="0" y="642937"/>
            <a:ext cx="9906000" cy="9161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779" y="668651"/>
            <a:ext cx="9795222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Governance </a:t>
            </a:r>
            <a:r>
              <a:rPr lang="en-AU" sz="26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and </a:t>
            </a: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Organisation…integrated and innovative approaches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towards sustainable development</a:t>
            </a:r>
          </a:p>
          <a:p>
            <a:endParaRPr lang="en-AU" sz="2600" dirty="0">
              <a:solidFill>
                <a:schemeClr val="bg1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024" y="3343602"/>
            <a:ext cx="1010495" cy="3650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1300" b="1" dirty="0">
                <a:solidFill>
                  <a:srgbClr val="46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023" y="5189170"/>
            <a:ext cx="1150418" cy="273075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AU" sz="1300" b="1" dirty="0">
                <a:solidFill>
                  <a:srgbClr val="46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3069" y="4080753"/>
            <a:ext cx="1095559" cy="6312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AU" sz="1192" b="1" dirty="0">
                <a:solidFill>
                  <a:srgbClr val="46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E56AF32-F37F-439C-A632-A8C8B65908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8628" y="3281544"/>
          <a:ext cx="8317623" cy="464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2541">
                  <a:extLst>
                    <a:ext uri="{9D8B030D-6E8A-4147-A177-3AD203B41FA5}">
                      <a16:colId xmlns:a16="http://schemas.microsoft.com/office/drawing/2014/main" val="972089681"/>
                    </a:ext>
                  </a:extLst>
                </a:gridCol>
                <a:gridCol w="2772541">
                  <a:extLst>
                    <a:ext uri="{9D8B030D-6E8A-4147-A177-3AD203B41FA5}">
                      <a16:colId xmlns:a16="http://schemas.microsoft.com/office/drawing/2014/main" val="4292080867"/>
                    </a:ext>
                  </a:extLst>
                </a:gridCol>
                <a:gridCol w="2772541">
                  <a:extLst>
                    <a:ext uri="{9D8B030D-6E8A-4147-A177-3AD203B41FA5}">
                      <a16:colId xmlns:a16="http://schemas.microsoft.com/office/drawing/2014/main" val="623618730"/>
                    </a:ext>
                  </a:extLst>
                </a:gridCol>
              </a:tblGrid>
              <a:tr h="462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Factoring SD into policy frameworks in government and industry</a:t>
                      </a:r>
                      <a:endParaRPr lang="en-AU" sz="120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9060" marR="99060" marT="49530" marB="4953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Effective approaches to multi-stakeholder governance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 marT="49530" marB="4953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Designing organisations </a:t>
                      </a:r>
                      <a:r>
                        <a:rPr lang="en-AU" sz="1200" baseline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to better enable responsible decision-making</a:t>
                      </a:r>
                      <a:endParaRPr lang="en-AU" sz="120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9060" marR="99060" marT="49530" marB="4953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1411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23BDD7-6C2D-4159-ABC3-4EE6F5EC6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73572"/>
              </p:ext>
            </p:extLst>
          </p:nvPr>
        </p:nvGraphicFramePr>
        <p:xfrm>
          <a:off x="3230023" y="4906471"/>
          <a:ext cx="6524296" cy="74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1074">
                  <a:extLst>
                    <a:ext uri="{9D8B030D-6E8A-4147-A177-3AD203B41FA5}">
                      <a16:colId xmlns:a16="http://schemas.microsoft.com/office/drawing/2014/main" val="3462778106"/>
                    </a:ext>
                  </a:extLst>
                </a:gridCol>
                <a:gridCol w="1631074">
                  <a:extLst>
                    <a:ext uri="{9D8B030D-6E8A-4147-A177-3AD203B41FA5}">
                      <a16:colId xmlns:a16="http://schemas.microsoft.com/office/drawing/2014/main" val="1073309182"/>
                    </a:ext>
                  </a:extLst>
                </a:gridCol>
                <a:gridCol w="1631074">
                  <a:extLst>
                    <a:ext uri="{9D8B030D-6E8A-4147-A177-3AD203B41FA5}">
                      <a16:colId xmlns:a16="http://schemas.microsoft.com/office/drawing/2014/main" val="3328785439"/>
                    </a:ext>
                  </a:extLst>
                </a:gridCol>
                <a:gridCol w="1631074">
                  <a:extLst>
                    <a:ext uri="{9D8B030D-6E8A-4147-A177-3AD203B41FA5}">
                      <a16:colId xmlns:a16="http://schemas.microsoft.com/office/drawing/2014/main" val="994682247"/>
                    </a:ext>
                  </a:extLst>
                </a:gridCol>
              </a:tblGrid>
              <a:tr h="363220"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Minerals </a:t>
                      </a:r>
                      <a:r>
                        <a:rPr lang="en-AU" sz="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 and EAIT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9530" marB="49530" anchor="ctr">
                    <a:solidFill>
                      <a:srgbClr val="49075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for Policy Futures, Political Science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9530" marB="49530" anchor="ctr">
                    <a:solidFill>
                      <a:srgbClr val="490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of Earth and Environmental Sciences</a:t>
                      </a:r>
                      <a:endParaRPr lang="en-US" sz="9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9530" marB="49530" anchor="ctr">
                    <a:solidFill>
                      <a:srgbClr val="49075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T.C. </a:t>
                      </a:r>
                      <a:r>
                        <a:rPr lang="en-US" sz="9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Beirne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of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9530" marB="49530" anchor="ctr">
                    <a:solidFill>
                      <a:srgbClr val="490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02596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r>
                        <a:rPr lang="en-AU" sz="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of Social Science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9530" marB="49530" anchor="ctr">
                    <a:solidFill>
                      <a:srgbClr val="49075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 for Social Science Research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9530" marB="49530" anchor="ctr">
                    <a:solidFill>
                      <a:srgbClr val="49075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UQ Business School</a:t>
                      </a:r>
                      <a:endParaRPr lang="en-US" sz="9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9530" marB="49530" anchor="ctr">
                    <a:solidFill>
                      <a:srgbClr val="49075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ICTE </a:t>
                      </a:r>
                      <a:r>
                        <a:rPr lang="en-US" sz="9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UQ International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9530" marB="49530" anchor="ctr">
                    <a:solidFill>
                      <a:srgbClr val="490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716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56C6DDD-D50E-4039-B51A-E2A8D374D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933"/>
          <a:stretch/>
        </p:blipFill>
        <p:spPr>
          <a:xfrm>
            <a:off x="1436697" y="4911374"/>
            <a:ext cx="1776249" cy="71578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36013" y="1777801"/>
            <a:ext cx="2752731" cy="125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517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How do we unlock mining’s contribution to sustainable development, throughout the mine life-cycle, and across the stakeholder spectrum</a:t>
            </a:r>
            <a:r>
              <a:rPr lang="en-AU" sz="1517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AU" sz="1517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9810" y="4378199"/>
            <a:ext cx="2688438" cy="425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softEdge rad="50800"/>
          </a:effectLst>
        </p:spPr>
        <p:txBody>
          <a:bodyPr wrap="square">
            <a:spAutoFit/>
          </a:bodyPr>
          <a:lstStyle/>
          <a:p>
            <a:r>
              <a:rPr lang="en-AU" sz="1083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Accounting for positive development outcomes across the life of a </a:t>
            </a:r>
            <a:r>
              <a:rPr lang="en-AU" sz="1083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mine</a:t>
            </a:r>
            <a:endParaRPr lang="en-AU" sz="1083" b="1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3770" y="4379821"/>
            <a:ext cx="3138359" cy="4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83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Integrated and multi-disciplinary policy and governance frameworks for mine </a:t>
            </a:r>
            <a:r>
              <a:rPr lang="en-AU" sz="1083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closure</a:t>
            </a:r>
            <a:endParaRPr lang="en-AU" sz="1083" b="1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37446" y="3834122"/>
            <a:ext cx="2771006" cy="4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83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Implementing game-changing multi-stakeholder governance </a:t>
            </a:r>
            <a:r>
              <a:rPr lang="en-AU" sz="1083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processes</a:t>
            </a:r>
            <a:endParaRPr lang="en-AU" sz="1083" b="1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77918" y="3826838"/>
            <a:ext cx="2535551" cy="4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83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Designing organisations to manage knowledge across </a:t>
            </a:r>
            <a:r>
              <a:rPr lang="en-AU" sz="1083" b="1" i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the lifecycle</a:t>
            </a:r>
            <a:endParaRPr lang="en-AU" sz="1083" b="1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77012" y="4378199"/>
            <a:ext cx="2519240" cy="4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83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Participatory water monitoring at the catchment and regional </a:t>
            </a:r>
            <a:r>
              <a:rPr lang="en-AU" sz="1083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level</a:t>
            </a:r>
            <a:endParaRPr lang="en-AU" sz="1083" b="1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78628" y="3834121"/>
            <a:ext cx="2938892" cy="425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softEdge rad="50800"/>
          </a:effectLst>
        </p:spPr>
        <p:txBody>
          <a:bodyPr wrap="square">
            <a:spAutoFit/>
          </a:bodyPr>
          <a:lstStyle/>
          <a:p>
            <a:r>
              <a:rPr lang="en-AU" sz="1083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Understanding and accounting for resource value across the life of a mine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1991">
            <a:off x="4746886" y="2271168"/>
            <a:ext cx="644677" cy="84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8674">
            <a:off x="4131580" y="2365303"/>
            <a:ext cx="688820" cy="688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012" y="1823049"/>
            <a:ext cx="677112" cy="959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500" y="2240816"/>
            <a:ext cx="1238212" cy="940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427" y="1969008"/>
            <a:ext cx="1027620" cy="96218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8120519" y="2332544"/>
            <a:ext cx="428983" cy="292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288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4017" y="1800092"/>
            <a:ext cx="825185" cy="825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0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7593</TotalTime>
  <Words>180</Words>
  <Application>Microsoft Office PowerPoint</Application>
  <PresentationFormat>A4 Paper (210x297 mm)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Manager/>
  <Company>UQ – OMC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Camille Layt</dc:creator>
  <cp:keywords/>
  <dc:description/>
  <cp:lastModifiedBy>Karen Hendrickson</cp:lastModifiedBy>
  <cp:revision>555</cp:revision>
  <cp:lastPrinted>2017-08-24T05:23:07Z</cp:lastPrinted>
  <dcterms:created xsi:type="dcterms:W3CDTF">2015-08-24T00:23:00Z</dcterms:created>
  <dcterms:modified xsi:type="dcterms:W3CDTF">2017-11-16T23:58:15Z</dcterms:modified>
  <cp:category/>
</cp:coreProperties>
</file>