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8920"/>
    <a:srgbClr val="F2DCB1"/>
    <a:srgbClr val="BE8E3C"/>
    <a:srgbClr val="8DA683"/>
    <a:srgbClr val="E0B280"/>
    <a:srgbClr val="E5C005"/>
    <a:srgbClr val="EA75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A4C909-66AE-4F3B-9419-0639C55F9EFF}" type="datetimeFigureOut">
              <a:rPr lang="en-AU" smtClean="0"/>
              <a:t>15/11/2017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4661D-F4EE-400C-8886-3AEF5408416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1724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F5F633-5212-4B7A-85B5-0AE9EBC47D93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517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JKMRC_FirstPag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717684" y="3457762"/>
            <a:ext cx="6547669" cy="1519642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Click here to add presentation document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2516" y="5106497"/>
            <a:ext cx="6037007" cy="906938"/>
          </a:xfrm>
        </p:spPr>
        <p:txBody>
          <a:bodyPr/>
          <a:lstStyle>
            <a:lvl1pPr marL="0" indent="0" algn="l">
              <a:buNone/>
              <a:defRPr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add presentation sub text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67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8516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5601" y="1943101"/>
            <a:ext cx="4265084" cy="3911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621132" y="1045440"/>
            <a:ext cx="10972800" cy="1555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1" y="927100"/>
            <a:ext cx="4265084" cy="1016000"/>
          </a:xfrm>
          <a:prstGeom prst="rect">
            <a:avLst/>
          </a:prstGeom>
        </p:spPr>
        <p:txBody>
          <a:bodyPr anchor="t"/>
          <a:lstStyle>
            <a:lvl1pPr algn="l">
              <a:defRPr sz="22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927100"/>
            <a:ext cx="7086600" cy="492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75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4927600"/>
            <a:ext cx="11497733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2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5600" y="5494338"/>
            <a:ext cx="11497733" cy="3611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621132" y="1045440"/>
            <a:ext cx="10972800" cy="1555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5600" y="76201"/>
            <a:ext cx="11497733" cy="4651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74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355600" y="7938"/>
            <a:ext cx="11497733" cy="725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001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21132" y="1045440"/>
            <a:ext cx="10972800" cy="1555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27100"/>
            <a:ext cx="3014133" cy="4927600"/>
          </a:xfrm>
          <a:prstGeom prst="rect">
            <a:avLst/>
          </a:prstGeo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927100"/>
            <a:ext cx="8280400" cy="4927600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9632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4741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CEA00C"/>
                </a:solidFill>
              </a:defRPr>
            </a:lvl1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55600" y="7938"/>
            <a:ext cx="11497733" cy="725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CEA00C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010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JKMRC_Divide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63084" y="2981689"/>
            <a:ext cx="10363200" cy="515924"/>
          </a:xfrm>
        </p:spPr>
        <p:txBody>
          <a:bodyPr anchor="t">
            <a:normAutofit/>
          </a:bodyPr>
          <a:lstStyle>
            <a:lvl1pPr algn="l">
              <a:defRPr sz="2800" b="1" cap="all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963084" y="3508375"/>
            <a:ext cx="10363200" cy="1822996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5461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JKMRC_Divide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63084" y="2981689"/>
            <a:ext cx="10363200" cy="515924"/>
          </a:xfrm>
        </p:spPr>
        <p:txBody>
          <a:bodyPr anchor="t">
            <a:normAutofit/>
          </a:bodyPr>
          <a:lstStyle>
            <a:lvl1pPr algn="l">
              <a:defRPr sz="2800" b="1" cap="all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963084" y="3508375"/>
            <a:ext cx="10363200" cy="1822996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5138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5600" y="927100"/>
            <a:ext cx="11497733" cy="515924"/>
          </a:xfrm>
        </p:spPr>
        <p:txBody>
          <a:bodyPr anchor="t">
            <a:normAutofit/>
          </a:bodyPr>
          <a:lstStyle>
            <a:lvl1pPr algn="l">
              <a:defRPr sz="2800" b="1" cap="all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355601" y="1453786"/>
            <a:ext cx="11497732" cy="4400914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5" name="Title Placeholder 1"/>
          <p:cNvSpPr txBox="1">
            <a:spLocks/>
          </p:cNvSpPr>
          <p:nvPr userDrawn="1"/>
        </p:nvSpPr>
        <p:spPr>
          <a:xfrm>
            <a:off x="355600" y="7938"/>
            <a:ext cx="11497733" cy="725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ct val="0"/>
              </a:spcBef>
              <a:defRPr/>
            </a:pPr>
            <a:endParaRPr lang="en-US" sz="2800" dirty="0">
              <a:solidFill>
                <a:srgbClr val="CEA00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3484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JKMRC_Divide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63084" y="2981689"/>
            <a:ext cx="10363200" cy="515924"/>
          </a:xfrm>
        </p:spPr>
        <p:txBody>
          <a:bodyPr anchor="t">
            <a:normAutofit/>
          </a:bodyPr>
          <a:lstStyle>
            <a:lvl1pPr algn="l">
              <a:defRPr sz="2800" b="1" cap="all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963084" y="3508375"/>
            <a:ext cx="10363200" cy="1822996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9053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927100"/>
            <a:ext cx="5638800" cy="492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27100"/>
            <a:ext cx="5655733" cy="492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55600" y="7938"/>
            <a:ext cx="11497733" cy="725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CEA00C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712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5600" y="927100"/>
            <a:ext cx="5640917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5600" y="1566862"/>
            <a:ext cx="5640917" cy="4287839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927100"/>
            <a:ext cx="5659967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566862"/>
            <a:ext cx="5659967" cy="428783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55600" y="7938"/>
            <a:ext cx="11497733" cy="725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569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355600" y="7938"/>
            <a:ext cx="11497733" cy="725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732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JKMRC5.jpg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5600" y="939800"/>
            <a:ext cx="11497733" cy="4918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55600" y="733120"/>
            <a:ext cx="11497733" cy="1588"/>
          </a:xfrm>
          <a:prstGeom prst="line">
            <a:avLst/>
          </a:prstGeom>
          <a:ln w="12700" cap="flat" cmpd="sng" algn="ctr">
            <a:solidFill>
              <a:srgbClr val="E6E1B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355600" y="7938"/>
            <a:ext cx="11497733" cy="725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1400051" y="6437885"/>
            <a:ext cx="775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fld id="{2F7E9BE9-BA4F-5448-8B9A-C72150BA332B}" type="slidenum">
              <a:rPr lang="en-US" sz="1200" b="1">
                <a:solidFill>
                  <a:prstClr val="white"/>
                </a:solidFill>
                <a:latin typeface="Arial"/>
                <a:cs typeface="Arial"/>
              </a:rPr>
              <a:pPr algn="ctr" defTabSz="457200"/>
              <a:t>‹#›</a:t>
            </a:fld>
            <a:endParaRPr lang="en-US" sz="1200" b="1">
              <a:solidFill>
                <a:prstClr val="white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6778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>
          <a:solidFill>
            <a:srgbClr val="CEA00C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 baseline="0">
          <a:solidFill>
            <a:srgbClr val="CEA00C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3123" y="-159374"/>
            <a:ext cx="6295287" cy="6186481"/>
            <a:chOff x="3123" y="-159374"/>
            <a:chExt cx="6295287" cy="6186481"/>
          </a:xfrm>
        </p:grpSpPr>
        <p:sp>
          <p:nvSpPr>
            <p:cNvPr id="21" name="Rectangle 20"/>
            <p:cNvSpPr/>
            <p:nvPr/>
          </p:nvSpPr>
          <p:spPr>
            <a:xfrm>
              <a:off x="3123" y="-159374"/>
              <a:ext cx="6295287" cy="6186481"/>
            </a:xfrm>
            <a:prstGeom prst="rect">
              <a:avLst/>
            </a:prstGeom>
            <a:solidFill>
              <a:srgbClr val="8DA68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6806" y="2602722"/>
              <a:ext cx="3593625" cy="2528978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4750029" y="4637468"/>
              <a:ext cx="14506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800" dirty="0" smtClean="0">
                  <a:latin typeface="MV Boli" panose="02000500030200090000" pitchFamily="2" charset="0"/>
                  <a:cs typeface="MV Boli" panose="02000500030200090000" pitchFamily="2" charset="0"/>
                </a:rPr>
                <a:t>Health</a:t>
              </a:r>
              <a:endParaRPr lang="en-AU" sz="2800" dirty="0"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662822" y="2660183"/>
              <a:ext cx="14506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800" dirty="0" smtClean="0">
                  <a:latin typeface="MV Boli" panose="02000500030200090000" pitchFamily="2" charset="0"/>
                  <a:cs typeface="MV Boli" panose="02000500030200090000" pitchFamily="2" charset="0"/>
                </a:rPr>
                <a:t>Safety</a:t>
              </a:r>
              <a:endParaRPr lang="en-AU" sz="2800" dirty="0"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1930400" y="2137991"/>
              <a:ext cx="3419366" cy="473041"/>
              <a:chOff x="1930400" y="2129405"/>
              <a:chExt cx="3419366" cy="473041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1930400" y="2154621"/>
                <a:ext cx="3419366" cy="0"/>
              </a:xfrm>
              <a:prstGeom prst="line">
                <a:avLst/>
              </a:prstGeom>
              <a:ln w="47625">
                <a:solidFill>
                  <a:srgbClr val="F2DCB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5327057" y="2129454"/>
                <a:ext cx="4759" cy="468699"/>
              </a:xfrm>
              <a:prstGeom prst="line">
                <a:avLst/>
              </a:prstGeom>
              <a:ln w="47625">
                <a:solidFill>
                  <a:srgbClr val="F2DCB1">
                    <a:alpha val="94000"/>
                  </a:srgb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>
                <a:off x="1951699" y="2129405"/>
                <a:ext cx="0" cy="473041"/>
              </a:xfrm>
              <a:prstGeom prst="straightConnector1">
                <a:avLst/>
              </a:prstGeom>
              <a:ln w="47625">
                <a:solidFill>
                  <a:srgbClr val="F2DCB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Straight Connector 41"/>
            <p:cNvCxnSpPr/>
            <p:nvPr/>
          </p:nvCxnSpPr>
          <p:spPr>
            <a:xfrm>
              <a:off x="3582515" y="5555591"/>
              <a:ext cx="1812970" cy="3340"/>
            </a:xfrm>
            <a:prstGeom prst="line">
              <a:avLst/>
            </a:prstGeom>
            <a:ln w="47625">
              <a:solidFill>
                <a:srgbClr val="F2DCB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Straight Connector 42"/>
          <p:cNvCxnSpPr/>
          <p:nvPr/>
        </p:nvCxnSpPr>
        <p:spPr>
          <a:xfrm flipH="1" flipV="1">
            <a:off x="5370068" y="5112182"/>
            <a:ext cx="6664" cy="468000"/>
          </a:xfrm>
          <a:prstGeom prst="line">
            <a:avLst/>
          </a:prstGeom>
          <a:ln w="47625">
            <a:solidFill>
              <a:srgbClr val="F2DCB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3605375" y="5105037"/>
            <a:ext cx="0" cy="473041"/>
          </a:xfrm>
          <a:prstGeom prst="straightConnector1">
            <a:avLst/>
          </a:prstGeom>
          <a:ln w="47625">
            <a:solidFill>
              <a:srgbClr val="F2DCB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9" name="Group 58"/>
          <p:cNvGrpSpPr/>
          <p:nvPr/>
        </p:nvGrpSpPr>
        <p:grpSpPr>
          <a:xfrm>
            <a:off x="6127533" y="-159374"/>
            <a:ext cx="6064467" cy="6188129"/>
            <a:chOff x="6127533" y="-159374"/>
            <a:chExt cx="6064467" cy="6188129"/>
          </a:xfrm>
        </p:grpSpPr>
        <p:sp>
          <p:nvSpPr>
            <p:cNvPr id="10" name="Rectangle 9"/>
            <p:cNvSpPr/>
            <p:nvPr/>
          </p:nvSpPr>
          <p:spPr>
            <a:xfrm>
              <a:off x="6400801" y="-159374"/>
              <a:ext cx="5791199" cy="6186481"/>
            </a:xfrm>
            <a:prstGeom prst="rect">
              <a:avLst/>
            </a:prstGeom>
            <a:solidFill>
              <a:srgbClr val="BE8E3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6121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84885" y="3035825"/>
              <a:ext cx="5627975" cy="2992930"/>
            </a:xfrm>
            <a:prstGeom prst="rect">
              <a:avLst/>
            </a:prstGeom>
            <a:effectLst>
              <a:outerShdw blurRad="127000" dist="50800" dir="5400000" algn="ctr" rotWithShape="0">
                <a:srgbClr val="000000">
                  <a:alpha val="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01026" y="1672830"/>
              <a:ext cx="1112658" cy="111265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127533" y="3287142"/>
              <a:ext cx="5785223" cy="2523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AU" sz="2400" b="1" dirty="0" smtClean="0"/>
                <a:t>WHS: Health “the poor cousin” of safety</a:t>
              </a:r>
              <a:endParaRPr lang="en-AU" sz="2400" b="1" dirty="0"/>
            </a:p>
            <a:p>
              <a:endParaRPr lang="en-AU" sz="1400" dirty="0" smtClean="0"/>
            </a:p>
            <a:p>
              <a:pPr marL="3657600" lvl="7" indent="-457200">
                <a:buFont typeface="Arial" panose="020B0604020202020204" pitchFamily="34" charset="0"/>
                <a:buChar char="•"/>
              </a:pPr>
              <a:r>
                <a:rPr lang="en-AU" sz="2400" b="1" dirty="0" smtClean="0"/>
                <a:t>Not as visible</a:t>
              </a:r>
            </a:p>
            <a:p>
              <a:pPr marL="3657600" lvl="7" indent="-457200">
                <a:buFont typeface="Arial" panose="020B0604020202020204" pitchFamily="34" charset="0"/>
                <a:buChar char="•"/>
              </a:pPr>
              <a:r>
                <a:rPr lang="en-AU" sz="2400" b="1" dirty="0" smtClean="0"/>
                <a:t>Time</a:t>
              </a:r>
            </a:p>
            <a:p>
              <a:pPr marL="3657600" lvl="7" indent="-457200">
                <a:buFont typeface="Arial" panose="020B0604020202020204" pitchFamily="34" charset="0"/>
                <a:buChar char="•"/>
              </a:pPr>
              <a:r>
                <a:rPr lang="en-AU" sz="2400" b="1" dirty="0" smtClean="0"/>
                <a:t>Multifactorial</a:t>
              </a:r>
            </a:p>
            <a:p>
              <a:pPr marL="3657600" lvl="7" indent="-457200">
                <a:buFont typeface="Arial" panose="020B0604020202020204" pitchFamily="34" charset="0"/>
                <a:buChar char="•"/>
              </a:pPr>
              <a:r>
                <a:rPr lang="en-AU" sz="2400" b="1" dirty="0" smtClean="0"/>
                <a:t>Individual factors</a:t>
              </a:r>
              <a:endParaRPr lang="en-AU" sz="2400" b="1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874360" y="780707"/>
              <a:ext cx="3238500" cy="2162175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7" name="Rectangle 6"/>
          <p:cNvSpPr/>
          <p:nvPr/>
        </p:nvSpPr>
        <p:spPr>
          <a:xfrm>
            <a:off x="211756" y="105104"/>
            <a:ext cx="11752446" cy="1303248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  <a:effectLst>
            <a:outerShdw sx="1000" sy="1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0450" y="-172954"/>
            <a:ext cx="10457793" cy="1859363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DC8920"/>
                </a:solidFill>
              </a:rPr>
              <a:t>Extending risk-based methods to the management of miners’ health and well-being</a:t>
            </a:r>
            <a:endParaRPr lang="en-AU" sz="3600" dirty="0">
              <a:solidFill>
                <a:srgbClr val="DC89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81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SRM 1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F15A34"/>
      </a:accent1>
      <a:accent2>
        <a:srgbClr val="B45031"/>
      </a:accent2>
      <a:accent3>
        <a:srgbClr val="4E646F"/>
      </a:accent3>
      <a:accent4>
        <a:srgbClr val="0094B5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32</Words>
  <Application>Microsoft Office PowerPoint</Application>
  <PresentationFormat>Widescreen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MV Boli</vt:lpstr>
      <vt:lpstr>1_Office Theme</vt:lpstr>
      <vt:lpstr>Extending risk-based methods to the management of miners’ health and well-being</vt:lpstr>
    </vt:vector>
  </TitlesOfParts>
  <Company>The University of Queensland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Jill Harris</dc:creator>
  <cp:lastModifiedBy>Karen Hendrickson</cp:lastModifiedBy>
  <cp:revision>11</cp:revision>
  <dcterms:created xsi:type="dcterms:W3CDTF">2017-11-14T00:17:57Z</dcterms:created>
  <dcterms:modified xsi:type="dcterms:W3CDTF">2017-11-14T22:18:02Z</dcterms:modified>
</cp:coreProperties>
</file>