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5" r:id="rId2"/>
    <p:sldId id="326" r:id="rId3"/>
    <p:sldId id="318" r:id="rId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9D"/>
    <a:srgbClr val="008EB0"/>
    <a:srgbClr val="0A6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555" autoAdjust="0"/>
  </p:normalViewPr>
  <p:slideViewPr>
    <p:cSldViewPr>
      <p:cViewPr varScale="1">
        <p:scale>
          <a:sx n="76" d="100"/>
          <a:sy n="76" d="100"/>
        </p:scale>
        <p:origin x="25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6E73-68E9-401B-847A-78994C45A0EE}" type="datetimeFigureOut">
              <a:rPr lang="en-AU" smtClean="0"/>
              <a:t>15/11/2017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C063D-500E-45E6-A41D-8758960BD3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02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8263" y="3457762"/>
            <a:ext cx="4910752" cy="151964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here to add presentation document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387" y="5106497"/>
            <a:ext cx="4527755" cy="90693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presentation sub text if required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07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" y="1943100"/>
            <a:ext cx="3198813" cy="3911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65849" y="1045440"/>
            <a:ext cx="8229600" cy="155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927100"/>
            <a:ext cx="3198813" cy="1016000"/>
          </a:xfrm>
          <a:prstGeom prst="rect">
            <a:avLst/>
          </a:prstGeom>
        </p:spPr>
        <p:txBody>
          <a:bodyPr anchor="t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7100"/>
            <a:ext cx="5314950" cy="492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927600"/>
            <a:ext cx="86233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" y="5494338"/>
            <a:ext cx="8623300" cy="361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65849" y="1045440"/>
            <a:ext cx="8229600" cy="155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" y="76200"/>
            <a:ext cx="8623300" cy="4651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9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5849" y="1045440"/>
            <a:ext cx="8229600" cy="155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7100"/>
            <a:ext cx="2260600" cy="4927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927100"/>
            <a:ext cx="6210300" cy="492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47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1660A"/>
                </a:solidFill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48300" y="6121400"/>
            <a:ext cx="1460500" cy="736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90439" y="6121400"/>
            <a:ext cx="1460500" cy="736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1660A"/>
                </a:solidFill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48300" y="6121400"/>
            <a:ext cx="1460500" cy="736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90439" y="6121400"/>
            <a:ext cx="1460500" cy="736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4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1660A"/>
                </a:solidFill>
              </a:defRPr>
            </a:lvl1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48300" y="6121400"/>
            <a:ext cx="1460500" cy="736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90439" y="6121400"/>
            <a:ext cx="1460500" cy="736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8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D254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1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KMRC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981689"/>
            <a:ext cx="7772400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8375"/>
            <a:ext cx="7772400" cy="182299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59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KMRC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981689"/>
            <a:ext cx="7772400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8375"/>
            <a:ext cx="7772400" cy="182299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7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" y="927100"/>
            <a:ext cx="8623300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66700" y="1453786"/>
            <a:ext cx="8623299" cy="440091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GB" sz="2800" dirty="0">
                <a:solidFill>
                  <a:srgbClr val="1D254E"/>
                </a:solidFill>
                <a:latin typeface="Arial"/>
                <a:cs typeface="Arial"/>
              </a:rPr>
              <a:t>Click to edit Master title style</a:t>
            </a:r>
            <a:endParaRPr lang="en-US" sz="2800" dirty="0">
              <a:solidFill>
                <a:srgbClr val="1D254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3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KMRC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2981689"/>
            <a:ext cx="7772400" cy="515924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8375"/>
            <a:ext cx="7772400" cy="1822996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2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927100"/>
            <a:ext cx="4229100" cy="492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7100"/>
            <a:ext cx="4241800" cy="492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6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927100"/>
            <a:ext cx="42306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" y="1566861"/>
            <a:ext cx="4230688" cy="428783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7100"/>
            <a:ext cx="42449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6862"/>
            <a:ext cx="4244975" cy="42878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939800"/>
            <a:ext cx="8623300" cy="491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" y="733120"/>
            <a:ext cx="8623300" cy="1588"/>
          </a:xfrm>
          <a:prstGeom prst="line">
            <a:avLst/>
          </a:prstGeom>
          <a:ln w="12700" cap="flat" cmpd="sng" algn="ctr">
            <a:solidFill>
              <a:srgbClr val="E6E1B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66700" y="7938"/>
            <a:ext cx="8623300" cy="7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50038" y="6437884"/>
            <a:ext cx="58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fld id="{2F7E9BE9-BA4F-5448-8B9A-C72150BA332B}" type="slidenum">
              <a:rPr lang="en-US" sz="1200" b="1">
                <a:solidFill>
                  <a:prstClr val="white"/>
                </a:solidFill>
                <a:latin typeface="Arial"/>
                <a:cs typeface="Arial"/>
              </a:rPr>
              <a:pPr algn="ctr" defTabSz="457200"/>
              <a:t>‹#›</a:t>
            </a:fld>
            <a:endParaRPr lang="en-US" sz="1200" b="1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rgbClr val="1D254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 baseline="0">
          <a:solidFill>
            <a:srgbClr val="1D254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939800"/>
            <a:ext cx="4593332" cy="4918834"/>
          </a:xfrm>
        </p:spPr>
        <p:txBody>
          <a:bodyPr>
            <a:normAutofit/>
          </a:bodyPr>
          <a:lstStyle/>
          <a:p>
            <a:pPr marL="457200" lvl="1" indent="-457200">
              <a:buNone/>
            </a:pPr>
            <a:r>
              <a:rPr lang="en-AU" dirty="0" smtClean="0"/>
              <a:t>“</a:t>
            </a:r>
            <a:r>
              <a:rPr lang="en-AU" dirty="0"/>
              <a:t>Separation” aims to </a:t>
            </a:r>
            <a:endParaRPr lang="en-AU" dirty="0" smtClean="0"/>
          </a:p>
          <a:p>
            <a:pPr lvl="1"/>
            <a:r>
              <a:rPr lang="en-AU" dirty="0" smtClean="0"/>
              <a:t>develop </a:t>
            </a:r>
            <a:r>
              <a:rPr lang="en-AU" dirty="0"/>
              <a:t>novel or improve </a:t>
            </a:r>
            <a:r>
              <a:rPr lang="en-AU" dirty="0" smtClean="0"/>
              <a:t>separation </a:t>
            </a:r>
            <a:r>
              <a:rPr lang="en-AU" dirty="0"/>
              <a:t>processes to achieve </a:t>
            </a:r>
            <a:r>
              <a:rPr lang="en-AU" dirty="0" smtClean="0"/>
              <a:t>step change for industry</a:t>
            </a:r>
          </a:p>
          <a:p>
            <a:pPr lvl="1"/>
            <a:r>
              <a:rPr lang="en-AU" dirty="0" smtClean="0"/>
              <a:t>develop models to accelerate technology adoption</a:t>
            </a:r>
          </a:p>
          <a:p>
            <a:pPr lvl="1"/>
            <a:endParaRPr lang="en-AU" dirty="0"/>
          </a:p>
          <a:p>
            <a:pPr marL="0" indent="0">
              <a:buNone/>
            </a:pPr>
            <a:r>
              <a:rPr lang="en-AU" sz="2000" dirty="0">
                <a:solidFill>
                  <a:schemeClr val="tx1"/>
                </a:solidFill>
              </a:rPr>
              <a:t>Separation consists of six researchers with </a:t>
            </a:r>
            <a:r>
              <a:rPr lang="en-AU" sz="2000" dirty="0" smtClean="0">
                <a:solidFill>
                  <a:schemeClr val="tx1"/>
                </a:solidFill>
              </a:rPr>
              <a:t>experience in flotation, mineralogy, comminution, microwave processing and ore </a:t>
            </a:r>
            <a:r>
              <a:rPr lang="en-AU" sz="2000" dirty="0" err="1" smtClean="0">
                <a:solidFill>
                  <a:schemeClr val="tx1"/>
                </a:solidFill>
              </a:rPr>
              <a:t>preconcentration</a:t>
            </a:r>
            <a:endParaRPr lang="en-AU" sz="2000" dirty="0">
              <a:solidFill>
                <a:schemeClr val="tx1"/>
              </a:solidFill>
            </a:endParaRPr>
          </a:p>
          <a:p>
            <a:endParaRPr lang="en-AU" sz="2400" dirty="0" smtClean="0"/>
          </a:p>
          <a:p>
            <a:endParaRPr lang="en-A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dirty="0" smtClean="0"/>
          </a:p>
          <a:p>
            <a:pPr marL="457200" lvl="1" indent="0">
              <a:buNone/>
            </a:pPr>
            <a:endParaRPr lang="en-AU" sz="2200" dirty="0">
              <a:solidFill>
                <a:srgbClr val="1D254E"/>
              </a:solidFill>
            </a:endParaRPr>
          </a:p>
          <a:p>
            <a:endParaRPr lang="en-AU" sz="2400" dirty="0" smtClean="0">
              <a:solidFill>
                <a:srgbClr val="1D254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Separation Research Program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764704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Traditional Separation Route</a:t>
            </a:r>
            <a:endParaRPr lang="en-AU" dirty="0"/>
          </a:p>
        </p:txBody>
      </p:sp>
      <p:pic>
        <p:nvPicPr>
          <p:cNvPr id="22" name="Picture 21" descr="Metallic_Minerals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1039019"/>
            <a:ext cx="6886575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854353"/>
            <a:ext cx="240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Highly Energy Intensive</a:t>
            </a:r>
            <a:endParaRPr lang="en-A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58537" y="5120317"/>
            <a:ext cx="2187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Incomplete Recovery</a:t>
            </a:r>
          </a:p>
          <a:p>
            <a:endParaRPr lang="en-A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12062" y="4165645"/>
            <a:ext cx="212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Inflexible Processing</a:t>
            </a:r>
          </a:p>
          <a:p>
            <a:pPr algn="ctr"/>
            <a:r>
              <a:rPr lang="en-AU" b="1" dirty="0" smtClean="0"/>
              <a:t>Route</a:t>
            </a:r>
            <a:endParaRPr lang="en-A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51342" y="1412776"/>
            <a:ext cx="189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High Water Usage</a:t>
            </a:r>
            <a:endParaRPr lang="en-A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81089" y="4935651"/>
            <a:ext cx="1583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Tailings </a:t>
            </a:r>
          </a:p>
          <a:p>
            <a:r>
              <a:rPr lang="en-AU" b="1" dirty="0" smtClean="0"/>
              <a:t>Environmental</a:t>
            </a:r>
          </a:p>
          <a:p>
            <a:r>
              <a:rPr lang="en-AU" b="1" dirty="0" smtClean="0"/>
              <a:t>Problems</a:t>
            </a:r>
            <a:endParaRPr lang="en-A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3244334"/>
            <a:ext cx="258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Limitation of Throughput</a:t>
            </a:r>
            <a:endParaRPr lang="en-A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35660" y="5325049"/>
            <a:ext cx="2201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Unwanted impurities</a:t>
            </a:r>
          </a:p>
          <a:p>
            <a:pPr algn="ctr"/>
            <a:r>
              <a:rPr lang="en-AU" b="1" dirty="0" smtClean="0"/>
              <a:t>In concentrate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8498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Current </a:t>
            </a:r>
            <a:r>
              <a:rPr lang="en-AU" smtClean="0">
                <a:solidFill>
                  <a:srgbClr val="0070C0"/>
                </a:solidFill>
              </a:rPr>
              <a:t>Research Focus</a:t>
            </a:r>
            <a:endParaRPr lang="en-AU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0192" y="285142"/>
            <a:ext cx="2160240" cy="2776293"/>
            <a:chOff x="6300192" y="285142"/>
            <a:chExt cx="2160240" cy="2776293"/>
          </a:xfrm>
        </p:grpSpPr>
        <p:sp>
          <p:nvSpPr>
            <p:cNvPr id="9" name="Rounded Rectangle 8"/>
            <p:cNvSpPr/>
            <p:nvPr/>
          </p:nvSpPr>
          <p:spPr>
            <a:xfrm>
              <a:off x="6300192" y="2119084"/>
              <a:ext cx="2160240" cy="9423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 smtClean="0">
                  <a:solidFill>
                    <a:schemeClr val="tx1"/>
                  </a:solidFill>
                </a:rPr>
                <a:t>Improved Classification</a:t>
              </a:r>
            </a:p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Less Energy</a:t>
              </a:r>
            </a:p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Higher Recoveries</a:t>
              </a:r>
              <a:endParaRPr lang="en-AU" sz="14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Resultado de imagen para stack size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6" r="10141"/>
            <a:stretch/>
          </p:blipFill>
          <p:spPr bwMode="auto">
            <a:xfrm>
              <a:off x="6692017" y="285142"/>
              <a:ext cx="1768415" cy="166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27494" y="948404"/>
            <a:ext cx="2448272" cy="2912644"/>
            <a:chOff x="327494" y="948404"/>
            <a:chExt cx="2448272" cy="2912644"/>
          </a:xfrm>
        </p:grpSpPr>
        <p:sp>
          <p:nvSpPr>
            <p:cNvPr id="7" name="Rounded Rectangle 6"/>
            <p:cNvSpPr/>
            <p:nvPr/>
          </p:nvSpPr>
          <p:spPr>
            <a:xfrm>
              <a:off x="327494" y="2852936"/>
              <a:ext cx="2448272" cy="10081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 smtClean="0">
                  <a:solidFill>
                    <a:schemeClr val="tx1"/>
                  </a:solidFill>
                </a:rPr>
                <a:t>High Voltage Pulse Comminution</a:t>
              </a:r>
            </a:p>
            <a:p>
              <a:pPr algn="ctr"/>
              <a:r>
                <a:rPr lang="en-AU" sz="1400" dirty="0" err="1" smtClean="0">
                  <a:solidFill>
                    <a:schemeClr val="tx1"/>
                  </a:solidFill>
                </a:rPr>
                <a:t>Preconcentration</a:t>
              </a:r>
              <a:endParaRPr lang="en-AU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Higher Recoveries</a:t>
              </a:r>
              <a:endParaRPr lang="en-AU" sz="1400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88" t="3586" r="-2058" b="-398"/>
            <a:stretch/>
          </p:blipFill>
          <p:spPr bwMode="auto">
            <a:xfrm>
              <a:off x="467544" y="948404"/>
              <a:ext cx="2168173" cy="1792177"/>
            </a:xfrm>
            <a:prstGeom prst="rect">
              <a:avLst/>
            </a:prstGeom>
            <a:noFill/>
          </p:spPr>
        </p:pic>
      </p:grpSp>
      <p:grpSp>
        <p:nvGrpSpPr>
          <p:cNvPr id="4" name="Group 3"/>
          <p:cNvGrpSpPr/>
          <p:nvPr/>
        </p:nvGrpSpPr>
        <p:grpSpPr>
          <a:xfrm>
            <a:off x="3419872" y="963917"/>
            <a:ext cx="2448272" cy="2864449"/>
            <a:chOff x="3419872" y="963917"/>
            <a:chExt cx="2448272" cy="2864449"/>
          </a:xfrm>
        </p:grpSpPr>
        <p:grpSp>
          <p:nvGrpSpPr>
            <p:cNvPr id="14" name="Group 13"/>
            <p:cNvGrpSpPr/>
            <p:nvPr/>
          </p:nvGrpSpPr>
          <p:grpSpPr>
            <a:xfrm>
              <a:off x="3542830" y="963917"/>
              <a:ext cx="2202356" cy="1889019"/>
              <a:chOff x="4457876" y="1352699"/>
              <a:chExt cx="4038194" cy="3463665"/>
            </a:xfrm>
          </p:grpSpPr>
          <p:pic>
            <p:nvPicPr>
              <p:cNvPr id="15" name="Picture 14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876" y="1352699"/>
                <a:ext cx="4038194" cy="3348846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349266" y="3130667"/>
                <a:ext cx="1847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AU" sz="1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148064" y="2564904"/>
                <a:ext cx="936104" cy="462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21427" y="3418598"/>
                <a:ext cx="936104" cy="6584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473827" y="3747834"/>
                <a:ext cx="936104" cy="4816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559966" y="1916832"/>
                <a:ext cx="936104" cy="4816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086397" y="1490306"/>
                <a:ext cx="936104" cy="4816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558311" y="2614980"/>
                <a:ext cx="936104" cy="4816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308304" y="3418598"/>
                <a:ext cx="1080120" cy="4816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768244" y="4334727"/>
                <a:ext cx="1080120" cy="4816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419872" y="2820254"/>
              <a:ext cx="2448272" cy="100811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 smtClean="0">
                  <a:solidFill>
                    <a:schemeClr val="tx1"/>
                  </a:solidFill>
                </a:rPr>
                <a:t>Coarse Particle Flotation</a:t>
              </a:r>
            </a:p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Less energy</a:t>
              </a:r>
            </a:p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Higher recoveries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16508" y="4130544"/>
            <a:ext cx="2128677" cy="1962751"/>
            <a:chOff x="3616508" y="4130544"/>
            <a:chExt cx="2128677" cy="1962751"/>
          </a:xfrm>
        </p:grpSpPr>
        <p:sp>
          <p:nvSpPr>
            <p:cNvPr id="11" name="Rounded Rectangle 10"/>
            <p:cNvSpPr/>
            <p:nvPr/>
          </p:nvSpPr>
          <p:spPr>
            <a:xfrm>
              <a:off x="3616508" y="5437436"/>
              <a:ext cx="2128677" cy="65585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 smtClean="0">
                  <a:solidFill>
                    <a:schemeClr val="tx1"/>
                  </a:solidFill>
                </a:rPr>
                <a:t>Microwave Dewatering Tailings</a:t>
              </a:r>
            </a:p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Less Water, Reprocessing</a:t>
              </a:r>
              <a:endParaRPr lang="en-AU" sz="1400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6187" y="4130544"/>
              <a:ext cx="1815641" cy="124267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55576" y="4005064"/>
            <a:ext cx="1728192" cy="1936429"/>
            <a:chOff x="755576" y="4005064"/>
            <a:chExt cx="1728192" cy="1936429"/>
          </a:xfrm>
        </p:grpSpPr>
        <p:sp>
          <p:nvSpPr>
            <p:cNvPr id="10" name="Rounded Rectangle 9"/>
            <p:cNvSpPr/>
            <p:nvPr/>
          </p:nvSpPr>
          <p:spPr>
            <a:xfrm>
              <a:off x="755576" y="5333265"/>
              <a:ext cx="1728192" cy="6082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 smtClean="0">
                  <a:solidFill>
                    <a:schemeClr val="tx1"/>
                  </a:solidFill>
                </a:rPr>
                <a:t>New Reagents</a:t>
              </a:r>
            </a:p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Less impurities in concentrate</a:t>
              </a:r>
              <a:endParaRPr lang="en-AU" sz="1400" dirty="0">
                <a:solidFill>
                  <a:schemeClr val="tx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09" y="4005064"/>
              <a:ext cx="1190625" cy="119062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351190" y="3627501"/>
            <a:ext cx="2792810" cy="2465793"/>
            <a:chOff x="6351190" y="3627501"/>
            <a:chExt cx="2792810" cy="2465793"/>
          </a:xfrm>
        </p:grpSpPr>
        <p:sp>
          <p:nvSpPr>
            <p:cNvPr id="25" name="Rounded Rectangle 24"/>
            <p:cNvSpPr/>
            <p:nvPr/>
          </p:nvSpPr>
          <p:spPr>
            <a:xfrm>
              <a:off x="6588224" y="4941167"/>
              <a:ext cx="2555776" cy="11521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b="1" dirty="0" smtClean="0">
                  <a:solidFill>
                    <a:schemeClr val="tx1"/>
                  </a:solidFill>
                </a:rPr>
                <a:t>Flotation Optimisation Strategies</a:t>
              </a:r>
            </a:p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Less Energy</a:t>
              </a:r>
            </a:p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Higher recoveries</a:t>
              </a:r>
            </a:p>
            <a:p>
              <a:pPr algn="ctr"/>
              <a:r>
                <a:rPr lang="en-AU" sz="1400" dirty="0" smtClean="0">
                  <a:solidFill>
                    <a:schemeClr val="tx1"/>
                  </a:solidFill>
                </a:rPr>
                <a:t>Less impurities</a:t>
              </a:r>
            </a:p>
          </p:txBody>
        </p:sp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1190" y="3627501"/>
              <a:ext cx="1689199" cy="114630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129" y="3831221"/>
              <a:ext cx="96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9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KMRC_Presentation_Template_new picture_v3">
  <a:themeElements>
    <a:clrScheme name="CSR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F15A34"/>
      </a:accent1>
      <a:accent2>
        <a:srgbClr val="B45031"/>
      </a:accent2>
      <a:accent3>
        <a:srgbClr val="4E646F"/>
      </a:accent3>
      <a:accent4>
        <a:srgbClr val="0094B5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115</Words>
  <Application>Microsoft Office PowerPoint</Application>
  <PresentationFormat>On-screen Show (4:3)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JKMRC_Presentation_Template_new picture_v3</vt:lpstr>
      <vt:lpstr>Separation Research Program</vt:lpstr>
      <vt:lpstr>The Traditional Separation Route</vt:lpstr>
      <vt:lpstr>Current Research Focus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NextGen Mine to Concentrator Research Project</dc:title>
  <dc:creator>Sarma Kanchibotla</dc:creator>
  <cp:lastModifiedBy>Karen Hendrickson</cp:lastModifiedBy>
  <cp:revision>167</cp:revision>
  <cp:lastPrinted>2017-10-27T01:21:24Z</cp:lastPrinted>
  <dcterms:created xsi:type="dcterms:W3CDTF">2016-11-13T22:48:01Z</dcterms:created>
  <dcterms:modified xsi:type="dcterms:W3CDTF">2017-11-14T22:12:09Z</dcterms:modified>
</cp:coreProperties>
</file>